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83" r:id="rId1"/>
    <p:sldMasterId id="2147484091" r:id="rId2"/>
    <p:sldMasterId id="2147484108" r:id="rId3"/>
    <p:sldMasterId id="2147484124" r:id="rId4"/>
    <p:sldMasterId id="2147484136" r:id="rId5"/>
    <p:sldMasterId id="2147484148" r:id="rId6"/>
    <p:sldMasterId id="2147484160" r:id="rId7"/>
  </p:sldMasterIdLst>
  <p:notesMasterIdLst>
    <p:notesMasterId r:id="rId42"/>
  </p:notesMasterIdLst>
  <p:sldIdLst>
    <p:sldId id="256" r:id="rId8"/>
    <p:sldId id="343" r:id="rId9"/>
    <p:sldId id="308" r:id="rId10"/>
    <p:sldId id="345" r:id="rId11"/>
    <p:sldId id="400" r:id="rId12"/>
    <p:sldId id="344" r:id="rId13"/>
    <p:sldId id="309" r:id="rId14"/>
    <p:sldId id="310" r:id="rId15"/>
    <p:sldId id="403" r:id="rId16"/>
    <p:sldId id="402" r:id="rId17"/>
    <p:sldId id="311" r:id="rId18"/>
    <p:sldId id="312" r:id="rId19"/>
    <p:sldId id="396" r:id="rId20"/>
    <p:sldId id="347" r:id="rId21"/>
    <p:sldId id="348" r:id="rId22"/>
    <p:sldId id="349" r:id="rId23"/>
    <p:sldId id="350" r:id="rId24"/>
    <p:sldId id="351" r:id="rId25"/>
    <p:sldId id="381" r:id="rId26"/>
    <p:sldId id="379" r:id="rId27"/>
    <p:sldId id="399" r:id="rId28"/>
    <p:sldId id="360" r:id="rId29"/>
    <p:sldId id="361" r:id="rId30"/>
    <p:sldId id="362" r:id="rId31"/>
    <p:sldId id="363" r:id="rId32"/>
    <p:sldId id="364" r:id="rId33"/>
    <p:sldId id="365" r:id="rId34"/>
    <p:sldId id="366" r:id="rId35"/>
    <p:sldId id="367" r:id="rId36"/>
    <p:sldId id="368" r:id="rId37"/>
    <p:sldId id="398" r:id="rId38"/>
    <p:sldId id="369" r:id="rId39"/>
    <p:sldId id="371" r:id="rId40"/>
    <p:sldId id="37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7B3"/>
    <a:srgbClr val="CFDC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08"/>
    <p:restoredTop sz="94600"/>
  </p:normalViewPr>
  <p:slideViewPr>
    <p:cSldViewPr snapToGrid="0" snapToObjects="1">
      <p:cViewPr varScale="1">
        <p:scale>
          <a:sx n="109" d="100"/>
          <a:sy n="109" d="100"/>
        </p:scale>
        <p:origin x="1192" y="17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5" d="100"/>
        <a:sy n="1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1</a:t>
            </a:fld>
            <a:endParaRPr lang="en-US"/>
          </a:p>
        </p:txBody>
      </p:sp>
    </p:spTree>
    <p:extLst>
      <p:ext uri="{BB962C8B-B14F-4D97-AF65-F5344CB8AC3E}">
        <p14:creationId xmlns:p14="http://schemas.microsoft.com/office/powerpoint/2010/main" val="1859785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 </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a:t>
            </a:r>
          </a:p>
        </p:txBody>
      </p:sp>
      <p:pic>
        <p:nvPicPr>
          <p:cNvPr id="11" name="Picture 10">
            <a:extLst>
              <a:ext uri="{FF2B5EF4-FFF2-40B4-BE49-F238E27FC236}">
                <a16:creationId xmlns:a16="http://schemas.microsoft.com/office/drawing/2014/main" id="{06742389-4678-0B4D-B835-4EC463236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5" name="Slide Number Placeholder 5">
            <a:extLst>
              <a:ext uri="{FF2B5EF4-FFF2-40B4-BE49-F238E27FC236}">
                <a16:creationId xmlns:a16="http://schemas.microsoft.com/office/drawing/2014/main" id="{6533D2A4-8940-6841-B8BA-DA4C5561DA07}"/>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263343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
        <p:nvSpPr>
          <p:cNvPr id="11" name="Slide Number Placeholder 5">
            <a:extLst>
              <a:ext uri="{FF2B5EF4-FFF2-40B4-BE49-F238E27FC236}">
                <a16:creationId xmlns:a16="http://schemas.microsoft.com/office/drawing/2014/main" id="{EF02C3B3-747A-2E4F-97C8-A55E92FCEF75}"/>
              </a:ext>
            </a:extLst>
          </p:cNvPr>
          <p:cNvSpPr txBox="1">
            <a:spLocks/>
          </p:cNvSpPr>
          <p:nvPr userDrawn="1"/>
        </p:nvSpPr>
        <p:spPr>
          <a:xfrm>
            <a:off x="9091861" y="640881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389338700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Slide Number Placeholder 5">
            <a:extLst>
              <a:ext uri="{FF2B5EF4-FFF2-40B4-BE49-F238E27FC236}">
                <a16:creationId xmlns:a16="http://schemas.microsoft.com/office/drawing/2014/main" id="{18CDFB08-7262-2042-87D1-BF1088231FAE}"/>
              </a:ext>
            </a:extLst>
          </p:cNvPr>
          <p:cNvSpPr txBox="1">
            <a:spLocks/>
          </p:cNvSpPr>
          <p:nvPr userDrawn="1"/>
        </p:nvSpPr>
        <p:spPr>
          <a:xfrm>
            <a:off x="9152020" y="640882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20150413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a:extLst>
              <a:ext uri="{FF2B5EF4-FFF2-40B4-BE49-F238E27FC236}">
                <a16:creationId xmlns:a16="http://schemas.microsoft.com/office/drawing/2014/main" id="{123F879C-60C9-3844-B1D1-BD1203BA389D}"/>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0588287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720410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24582329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a:extLst>
              <a:ext uri="{FF2B5EF4-FFF2-40B4-BE49-F238E27FC236}">
                <a16:creationId xmlns:a16="http://schemas.microsoft.com/office/drawing/2014/main" id="{E01F1915-DF22-B648-B466-5BB3418C9EDF}"/>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51570512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4224366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7CCDB-6D39-0547-B7B3-C80E39D6513A}" type="slidenum">
              <a:rPr lang="en-US" smtClean="0"/>
              <a:t>‹#›</a:t>
            </a:fld>
            <a:endParaRPr lang="en-US"/>
          </a:p>
        </p:txBody>
      </p:sp>
      <p:sp>
        <p:nvSpPr>
          <p:cNvPr id="8" name="TextBox 7">
            <a:extLst>
              <a:ext uri="{FF2B5EF4-FFF2-40B4-BE49-F238E27FC236}">
                <a16:creationId xmlns:a16="http://schemas.microsoft.com/office/drawing/2014/main" id="{A2DB084A-62BB-9048-809F-5976D4EB9059}"/>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01744801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7CCDB-6D39-0547-B7B3-C80E39D6513A}" type="slidenum">
              <a:rPr lang="en-US" smtClean="0"/>
              <a:t>‹#›</a:t>
            </a:fld>
            <a:endParaRPr lang="en-US"/>
          </a:p>
        </p:txBody>
      </p:sp>
      <p:sp>
        <p:nvSpPr>
          <p:cNvPr id="8" name="TextBox 7">
            <a:extLst>
              <a:ext uri="{FF2B5EF4-FFF2-40B4-BE49-F238E27FC236}">
                <a16:creationId xmlns:a16="http://schemas.microsoft.com/office/drawing/2014/main" id="{21E5E192-D814-F042-BA99-66D81AEAD6F8}"/>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904221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a:extLst>
              <a:ext uri="{FF2B5EF4-FFF2-40B4-BE49-F238E27FC236}">
                <a16:creationId xmlns:a16="http://schemas.microsoft.com/office/drawing/2014/main" id="{D939EC7B-8042-F14A-A6A2-3FDE01AEEBA6}"/>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194176968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B78C72DE-9326-494D-BF1E-91B8CB282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7" name="Footer Placeholder 3">
            <a:extLst>
              <a:ext uri="{FF2B5EF4-FFF2-40B4-BE49-F238E27FC236}">
                <a16:creationId xmlns:a16="http://schemas.microsoft.com/office/drawing/2014/main" id="{6D28800E-F74C-3E4F-BDAE-59A99B1BE319}"/>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
        <p:nvSpPr>
          <p:cNvPr id="11" name="Slide Number Placeholder 5">
            <a:extLst>
              <a:ext uri="{FF2B5EF4-FFF2-40B4-BE49-F238E27FC236}">
                <a16:creationId xmlns:a16="http://schemas.microsoft.com/office/drawing/2014/main" id="{78C36D0B-EE15-CD48-A434-E143EC72797F}"/>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
        <p:nvSpPr>
          <p:cNvPr id="14" name="Slide Number Placeholder 5">
            <a:extLst>
              <a:ext uri="{FF2B5EF4-FFF2-40B4-BE49-F238E27FC236}">
                <a16:creationId xmlns:a16="http://schemas.microsoft.com/office/drawing/2014/main" id="{5B1F4207-B4D7-3A4B-AEA5-982E2C5935F3}"/>
              </a:ext>
            </a:extLst>
          </p:cNvPr>
          <p:cNvSpPr txBox="1">
            <a:spLocks/>
          </p:cNvSpPr>
          <p:nvPr/>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369079207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a:extLst>
              <a:ext uri="{FF2B5EF4-FFF2-40B4-BE49-F238E27FC236}">
                <a16:creationId xmlns:a16="http://schemas.microsoft.com/office/drawing/2014/main" id="{4AD1EFB4-09FF-7B45-B06C-AFD722A1A7CC}"/>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70410980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pic>
        <p:nvPicPr>
          <p:cNvPr id="13" name="Picture 12">
            <a:extLst>
              <a:ext uri="{FF2B5EF4-FFF2-40B4-BE49-F238E27FC236}">
                <a16:creationId xmlns:a16="http://schemas.microsoft.com/office/drawing/2014/main" id="{9242D301-24DF-7544-9129-471D0AF72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5" name="Picture 14">
            <a:extLst>
              <a:ext uri="{FF2B5EF4-FFF2-40B4-BE49-F238E27FC236}">
                <a16:creationId xmlns:a16="http://schemas.microsoft.com/office/drawing/2014/main" id="{C4C6049D-4601-B949-BC50-D32522379CC5}"/>
              </a:ext>
            </a:extLst>
          </p:cNvPr>
          <p:cNvPicPr>
            <a:picLocks noChangeAspect="1"/>
          </p:cNvPicPr>
          <p:nvPr userDrawn="1"/>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600404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37106938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272536700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fld id="{5A7E2330-536D-2343-85F2-147F226D6DA6}" type="datetime1">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7104133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47015045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ext uri="{BB962C8B-B14F-4D97-AF65-F5344CB8AC3E}">
        <p14:creationId xmlns:p14="http://schemas.microsoft.com/office/powerpoint/2010/main" val="301160031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10/13/20</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a:extLst>
              <a:ext uri="{FF2B5EF4-FFF2-40B4-BE49-F238E27FC236}">
                <a16:creationId xmlns:a16="http://schemas.microsoft.com/office/drawing/2014/main" id="{57F1C1CA-B816-0240-B408-1E3172B1EDD9}"/>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765139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2917418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LML Colombia 2018</a:t>
            </a:r>
            <a:endParaRPr lang="en-US" dirty="0"/>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227923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F94AD4AD-D22A-3F41-AC38-92B3084A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5E773CB4-3ACC-3E4A-952B-44FE81A70ED5}"/>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
        <p:nvSpPr>
          <p:cNvPr id="5" name="Footer Placeholder 3">
            <a:extLst>
              <a:ext uri="{FF2B5EF4-FFF2-40B4-BE49-F238E27FC236}">
                <a16:creationId xmlns:a16="http://schemas.microsoft.com/office/drawing/2014/main" id="{F74A6D3B-8E09-AC4E-861D-9DED14CEB2A8}"/>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
        <p:nvSpPr>
          <p:cNvPr id="6" name="Slide Number Placeholder 5">
            <a:extLst>
              <a:ext uri="{FF2B5EF4-FFF2-40B4-BE49-F238E27FC236}">
                <a16:creationId xmlns:a16="http://schemas.microsoft.com/office/drawing/2014/main" id="{AA00DF64-05C1-3C4C-A3AC-28D5F0CDEAFF}"/>
              </a:ext>
            </a:extLst>
          </p:cNvPr>
          <p:cNvSpPr txBox="1">
            <a:spLocks/>
          </p:cNvSpPr>
          <p:nvPr userDrawn="1"/>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6100972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8" name="TextBox 7">
            <a:extLst>
              <a:ext uri="{FF2B5EF4-FFF2-40B4-BE49-F238E27FC236}">
                <a16:creationId xmlns:a16="http://schemas.microsoft.com/office/drawing/2014/main" id="{5C727688-BC3A-D147-B3A6-0E18A947CA33}"/>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527460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
        <p:nvSpPr>
          <p:cNvPr id="5" name="TextBox 4">
            <a:extLst>
              <a:ext uri="{FF2B5EF4-FFF2-40B4-BE49-F238E27FC236}">
                <a16:creationId xmlns:a16="http://schemas.microsoft.com/office/drawing/2014/main" id="{EF1A3CFE-A95B-8842-B35F-337BC11B85D7}"/>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4170841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10/13/20</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a:extLst>
              <a:ext uri="{FF2B5EF4-FFF2-40B4-BE49-F238E27FC236}">
                <a16:creationId xmlns:a16="http://schemas.microsoft.com/office/drawing/2014/main" id="{08AD0728-46A2-0F49-95AD-9E65F3E6179F}"/>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430404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10/13/20</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a:extLst>
              <a:ext uri="{FF2B5EF4-FFF2-40B4-BE49-F238E27FC236}">
                <a16:creationId xmlns:a16="http://schemas.microsoft.com/office/drawing/2014/main" id="{E2B4ED5D-3B34-5442-B452-7BFF4288894D}"/>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267709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10/13/20</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a:extLst>
              <a:ext uri="{FF2B5EF4-FFF2-40B4-BE49-F238E27FC236}">
                <a16:creationId xmlns:a16="http://schemas.microsoft.com/office/drawing/2014/main" id="{3947AEBA-1FE0-1A4D-B400-0EDA33891F97}"/>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4458232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10/13/20</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a:extLst>
              <a:ext uri="{FF2B5EF4-FFF2-40B4-BE49-F238E27FC236}">
                <a16:creationId xmlns:a16="http://schemas.microsoft.com/office/drawing/2014/main" id="{D8F2427A-3DBF-D146-BFD5-D5A46706F72B}"/>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035159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7E2330-536D-2343-85F2-147F226D6DA6}" type="datetime1">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47997139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fld id="{5A7E2330-536D-2343-85F2-147F226D6DA6}" type="datetime1">
              <a:rPr lang="en-US" smtClean="0"/>
              <a:t>10/13/20</a:t>
            </a:fld>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379010094"/>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p:cNvSpPr>
            <a:spLocks noGrp="1"/>
          </p:cNvSpPr>
          <p:nvPr>
            <p:ph type="ftr" sz="quarter" idx="11"/>
          </p:nvPr>
        </p:nvSpPr>
        <p:spPr>
          <a:xfrm>
            <a:off x="4165600" y="6356353"/>
            <a:ext cx="3860800" cy="365125"/>
          </a:xfrm>
        </p:spPr>
        <p:txBody>
          <a:bodyPr/>
          <a:lstStyle/>
          <a:p>
            <a:r>
              <a:rPr lang="en-US" dirty="0"/>
              <a:t>LML Colombia 2018</a:t>
            </a:r>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747402234"/>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821758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pic>
        <p:nvPicPr>
          <p:cNvPr id="9" name="Picture 8">
            <a:extLst>
              <a:ext uri="{FF2B5EF4-FFF2-40B4-BE49-F238E27FC236}">
                <a16:creationId xmlns:a16="http://schemas.microsoft.com/office/drawing/2014/main" id="{4E7391A5-B81A-3443-838C-E3FE0C0C7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086AC755-54D8-5E45-83BC-0BBE2B50EF41}"/>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
        <p:nvSpPr>
          <p:cNvPr id="6" name="Footer Placeholder 3">
            <a:extLst>
              <a:ext uri="{FF2B5EF4-FFF2-40B4-BE49-F238E27FC236}">
                <a16:creationId xmlns:a16="http://schemas.microsoft.com/office/drawing/2014/main" id="{434FD17A-79DB-574C-B389-DE60ACF3BBDD}"/>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3485538001"/>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541784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963110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687706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230824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78537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403501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404351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3085980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645138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74637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EBEDE8-EC37-D54C-8DC0-5D304A141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5" name="Slide Number Placeholder 5">
            <a:extLst>
              <a:ext uri="{FF2B5EF4-FFF2-40B4-BE49-F238E27FC236}">
                <a16:creationId xmlns:a16="http://schemas.microsoft.com/office/drawing/2014/main" id="{72CA07E4-5DEA-5949-BDA3-FDAFB2022FB7}"/>
              </a:ext>
            </a:extLst>
          </p:cNvPr>
          <p:cNvSpPr>
            <a:spLocks noGrp="1"/>
          </p:cNvSpPr>
          <p:nvPr>
            <p:ph type="sldNum" sz="quarter" idx="12"/>
          </p:nvPr>
        </p:nvSpPr>
        <p:spPr>
          <a:xfrm>
            <a:off x="8737600" y="6370320"/>
            <a:ext cx="2844800" cy="365125"/>
          </a:xfrm>
        </p:spPr>
        <p:txBody>
          <a:bodyPr/>
          <a:lstStyle/>
          <a:p>
            <a:fld id="{A13833A1-46C9-FB45-812F-A8AC7B5136EB}" type="slidenum">
              <a:rPr lang="en-US" smtClean="0"/>
              <a:t>‹#›</a:t>
            </a:fld>
            <a:endParaRPr lang="en-US"/>
          </a:p>
        </p:txBody>
      </p:sp>
      <p:sp>
        <p:nvSpPr>
          <p:cNvPr id="5" name="Footer Placeholder 3">
            <a:extLst>
              <a:ext uri="{FF2B5EF4-FFF2-40B4-BE49-F238E27FC236}">
                <a16:creationId xmlns:a16="http://schemas.microsoft.com/office/drawing/2014/main" id="{27BAE784-B8C4-954F-97F8-182EE67D86AC}"/>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3378668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925033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7797896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78944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324550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76933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372334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794998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456558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31825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1479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
        <p:nvSpPr>
          <p:cNvPr id="7" name="Footer Placeholder 3">
            <a:extLst>
              <a:ext uri="{FF2B5EF4-FFF2-40B4-BE49-F238E27FC236}">
                <a16:creationId xmlns:a16="http://schemas.microsoft.com/office/drawing/2014/main" id="{710251E8-8D29-1449-B7AE-6F55F63889A5}"/>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pic>
        <p:nvPicPr>
          <p:cNvPr id="8" name="Picture 7">
            <a:extLst>
              <a:ext uri="{FF2B5EF4-FFF2-40B4-BE49-F238E27FC236}">
                <a16:creationId xmlns:a16="http://schemas.microsoft.com/office/drawing/2014/main" id="{85B6CCD7-6D5B-0B4C-8060-804A69E2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0" name="Picture 9">
            <a:extLst>
              <a:ext uri="{FF2B5EF4-FFF2-40B4-BE49-F238E27FC236}">
                <a16:creationId xmlns:a16="http://schemas.microsoft.com/office/drawing/2014/main" id="{3265E7FC-DBB3-F648-AF77-0F599D2A231E}"/>
              </a:ext>
            </a:extLst>
          </p:cNvPr>
          <p:cNvPicPr>
            <a:picLocks noChangeAspect="1"/>
          </p:cNvPicPr>
          <p:nvPr/>
        </p:nvPicPr>
        <p:blipFill>
          <a:blip r:embed="rId3"/>
          <a:stretch>
            <a:fillRect/>
          </a:stretch>
        </p:blipFill>
        <p:spPr>
          <a:xfrm>
            <a:off x="3406544" y="216660"/>
            <a:ext cx="5378912" cy="3802651"/>
          </a:xfrm>
          <a:prstGeom prst="rect">
            <a:avLst/>
          </a:prstGeom>
        </p:spPr>
      </p:pic>
      <p:pic>
        <p:nvPicPr>
          <p:cNvPr id="11" name="Picture 10">
            <a:extLst>
              <a:ext uri="{FF2B5EF4-FFF2-40B4-BE49-F238E27FC236}">
                <a16:creationId xmlns:a16="http://schemas.microsoft.com/office/drawing/2014/main" id="{F4750CC7-4C1B-F245-AC56-163ABC5E60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2" name="Picture 11">
            <a:extLst>
              <a:ext uri="{FF2B5EF4-FFF2-40B4-BE49-F238E27FC236}">
                <a16:creationId xmlns:a16="http://schemas.microsoft.com/office/drawing/2014/main" id="{5E13555C-B3E7-2248-85F9-D9C625BD6EDF}"/>
              </a:ext>
            </a:extLst>
          </p:cNvPr>
          <p:cNvPicPr>
            <a:picLocks noChangeAspect="1"/>
          </p:cNvPicPr>
          <p:nvPr userDrawn="1"/>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4078193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7254435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678451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747851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5084327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715013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53291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133200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637514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358847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08078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2430096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38787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548107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131828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165939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142225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685997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68636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997849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6149394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00189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a:xfrm>
            <a:off x="4165600" y="6356353"/>
            <a:ext cx="3860800" cy="365125"/>
          </a:xfrm>
          <a:prstGeom prst="rect">
            <a:avLst/>
          </a:prstGeom>
        </p:spPr>
        <p:txBody>
          <a:body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userDrawn="1"/>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20217834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223883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2742921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8185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405761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600198300"/>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82" r:id="rId8"/>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678032435"/>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5" r:id="rId13"/>
    <p:sldLayoutId id="2147484106" r:id="rId14"/>
    <p:sldLayoutId id="2147484107" r:id="rId15"/>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10/13/20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347631455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369113769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2474473001"/>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359965168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10/13/20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146901999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10.xml"/><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sz="2800" dirty="0">
                <a:solidFill>
                  <a:schemeClr val="tx1">
                    <a:lumMod val="75000"/>
                    <a:lumOff val="25000"/>
                  </a:schemeClr>
                </a:solidFill>
              </a:rPr>
              <a:t>Lecture 17: Logistic Regression II</a:t>
            </a:r>
            <a:br>
              <a:rPr lang="en-US" sz="2800" dirty="0">
                <a:solidFill>
                  <a:schemeClr val="tx1">
                    <a:lumMod val="75000"/>
                    <a:lumOff val="25000"/>
                  </a:schemeClr>
                </a:solidFill>
              </a:rPr>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Boundary: </a:t>
            </a:r>
            <a:r>
              <a:rPr lang="en-US"/>
              <a:t>a complicated </a:t>
            </a:r>
            <a:r>
              <a:rPr lang="en-US" dirty="0"/>
              <a:t>example</a:t>
            </a:r>
          </a:p>
        </p:txBody>
      </p:sp>
      <p:sp>
        <p:nvSpPr>
          <p:cNvPr id="3" name="Content Placeholder 2"/>
          <p:cNvSpPr>
            <a:spLocks noGrp="1"/>
          </p:cNvSpPr>
          <p:nvPr>
            <p:ph idx="1"/>
          </p:nvPr>
        </p:nvSpPr>
        <p:spPr>
          <a:xfrm>
            <a:off x="833414" y="1689399"/>
            <a:ext cx="10868255" cy="4184276"/>
          </a:xfrm>
        </p:spPr>
        <p:txBody>
          <a:bodyPr/>
          <a:lstStyle/>
          <a:p>
            <a:pPr marL="457200" indent="-457200">
              <a:spcAft>
                <a:spcPts val="1800"/>
              </a:spcAft>
              <a:buFont typeface="+mj-lt"/>
              <a:buAutoNum type="arabicPeriod" startAt="4"/>
            </a:pPr>
            <a:r>
              <a:rPr lang="en-US" dirty="0"/>
              <a:t>Using the results of the model above, at what ages will males be predicted to have a heart attack in a classification? At what ages will females be predicted to have a heart attack?</a:t>
            </a:r>
            <a:endParaRPr lang="en-US" sz="2400" dirty="0"/>
          </a:p>
        </p:txBody>
      </p:sp>
      <p:pic>
        <p:nvPicPr>
          <p:cNvPr id="4" name="Picture 3">
            <a:extLst>
              <a:ext uri="{FF2B5EF4-FFF2-40B4-BE49-F238E27FC236}">
                <a16:creationId xmlns:a16="http://schemas.microsoft.com/office/drawing/2014/main" id="{F779EC05-A72A-BC4C-8249-870D66825001}"/>
              </a:ext>
            </a:extLst>
          </p:cNvPr>
          <p:cNvPicPr>
            <a:picLocks noChangeAspect="1"/>
          </p:cNvPicPr>
          <p:nvPr/>
        </p:nvPicPr>
        <p:blipFill>
          <a:blip r:embed="rId2"/>
          <a:stretch>
            <a:fillRect/>
          </a:stretch>
        </p:blipFill>
        <p:spPr>
          <a:xfrm>
            <a:off x="1134740" y="1187589"/>
            <a:ext cx="9884954" cy="271564"/>
          </a:xfrm>
          <a:prstGeom prst="rect">
            <a:avLst/>
          </a:prstGeom>
        </p:spPr>
      </p:pic>
    </p:spTree>
    <p:extLst>
      <p:ext uri="{BB962C8B-B14F-4D97-AF65-F5344CB8AC3E}">
        <p14:creationId xmlns:p14="http://schemas.microsoft.com/office/powerpoint/2010/main" val="120761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2002571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201137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spcAft>
                <a:spcPts val="1200"/>
              </a:spcAft>
            </a:pPr>
            <a:r>
              <a:rPr lang="en-US" dirty="0"/>
              <a:t>Regularization in Logistic Regression </a:t>
            </a:r>
          </a:p>
        </p:txBody>
      </p:sp>
    </p:spTree>
    <p:extLst>
      <p:ext uri="{BB962C8B-B14F-4D97-AF65-F5344CB8AC3E}">
        <p14:creationId xmlns:p14="http://schemas.microsoft.com/office/powerpoint/2010/main" val="410245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Based on the Likelihood framework, a loss function can be determined based on the log-likelihood function. </a:t>
            </a:r>
          </a:p>
          <a:p>
            <a:endParaRPr lang="en-US" sz="2400" dirty="0"/>
          </a:p>
          <a:p>
            <a:r>
              <a:rPr lang="en-US" dirty="0"/>
              <a:t>We saw in linear regression that maximizing the log-likelihood is equivalent to minimizing the sum of squares error: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3415" y="3633094"/>
            <a:ext cx="10793505" cy="1261310"/>
          </a:xfrm>
          <a:prstGeom prst="rect">
            <a:avLst/>
          </a:prstGeom>
        </p:spPr>
      </p:pic>
    </p:spTree>
    <p:extLst>
      <p:ext uri="{BB962C8B-B14F-4D97-AF65-F5344CB8AC3E}">
        <p14:creationId xmlns:p14="http://schemas.microsoft.com/office/powerpoint/2010/main" val="61306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lstStyle/>
          <a:p>
            <a:r>
              <a:rPr lang="en-US" dirty="0"/>
              <a:t>And a regularization approach was to add a penalty factor to this equation. Which for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 and had the analogue of using a Normal prior centered at zero in the Bayesian paradigm. </a:t>
            </a:r>
          </a:p>
          <a:p>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8739" y="2316181"/>
            <a:ext cx="6654202" cy="1330840"/>
          </a:xfrm>
          <a:prstGeom prst="rect">
            <a:avLst/>
          </a:prstGeom>
        </p:spPr>
      </p:pic>
    </p:spTree>
    <p:extLst>
      <p:ext uri="{BB962C8B-B14F-4D97-AF65-F5344CB8AC3E}">
        <p14:creationId xmlns:p14="http://schemas.microsoft.com/office/powerpoint/2010/main" val="29106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Loss function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dirty="0"/>
                  <a:t>A similar approach can be used in logistic regression. Here, maximizing the log-likelihood is equivalent to minimizing the following loss function:</a:t>
                </a:r>
              </a:p>
              <a:p>
                <a:endParaRPr lang="en-US" dirty="0">
                  <a:effectLst/>
                </a:endParaRPr>
              </a:p>
              <a:p>
                <a:endParaRPr lang="en-US" dirty="0">
                  <a:effectLst/>
                </a:endParaRPr>
              </a:p>
              <a:p>
                <a:r>
                  <a:rPr lang="en-US" dirty="0"/>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r>
                                  <a:rPr lang="en-US" i="1" dirty="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𝑝</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sup>
                        </m:sSup>
                      </m:den>
                    </m:f>
                  </m:oMath>
                </a14:m>
                <a:endParaRPr lang="en-US" dirty="0"/>
              </a:p>
              <a:p>
                <a:r>
                  <a:rPr lang="en-US" dirty="0"/>
                  <a:t>Why is this a good loss function to minimize? Where does this come from? </a:t>
                </a:r>
              </a:p>
              <a:p>
                <a:r>
                  <a:rPr lang="en-US" dirty="0"/>
                  <a:t>The log-likelihood for independent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m:rPr>
                        <m:nor/>
                      </m:rPr>
                      <a:rPr lang="en-US" b="0" i="0" smtClean="0">
                        <a:latin typeface="Cambria Math" panose="02040503050406030204" pitchFamily="18" charset="0"/>
                      </a:rPr>
                      <m:t>Bern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i="1" dirty="0"/>
                  <a:t>.</a:t>
                </a:r>
                <a:endParaRPr lang="en-US" dirty="0"/>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29" t="-1344" r="-1720" b="-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5A5C9-CA4F-1E44-A8E3-D50B674A3838}"/>
                  </a:ext>
                </a:extLst>
              </p:cNvPr>
              <p:cNvSpPr txBox="1"/>
              <p:nvPr/>
            </p:nvSpPr>
            <p:spPr>
              <a:xfrm>
                <a:off x="7492257" y="4224994"/>
                <a:ext cx="1041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6375A5C9-CA4F-1E44-A8E3-D50B674A3838}"/>
                  </a:ext>
                </a:extLst>
              </p:cNvPr>
              <p:cNvSpPr txBox="1">
                <a:spLocks noRot="1" noChangeAspect="1" noMove="1" noResize="1" noEditPoints="1" noAdjustHandles="1" noChangeArrowheads="1" noChangeShapeType="1" noTextEdit="1"/>
              </p:cNvSpPr>
              <p:nvPr/>
            </p:nvSpPr>
            <p:spPr>
              <a:xfrm>
                <a:off x="7492257" y="4224994"/>
                <a:ext cx="104196" cy="276999"/>
              </a:xfrm>
              <a:prstGeom prst="rect">
                <a:avLst/>
              </a:prstGeom>
              <a:blipFill>
                <a:blip r:embed="rId3"/>
                <a:stretch>
                  <a:fillRect l="-77778" t="-9091" r="-77778"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DF0156-484C-ED43-ADF6-A4A820C67A69}"/>
                  </a:ext>
                </a:extLst>
              </p:cNvPr>
              <p:cNvSpPr/>
              <p:nvPr/>
            </p:nvSpPr>
            <p:spPr>
              <a:xfrm>
                <a:off x="2815183" y="2435916"/>
                <a:ext cx="66419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80DF0156-484C-ED43-ADF6-A4A820C67A69}"/>
                  </a:ext>
                </a:extLst>
              </p:cNvPr>
              <p:cNvSpPr>
                <a:spLocks noRot="1" noChangeAspect="1" noMove="1" noResize="1" noEditPoints="1" noAdjustHandles="1" noChangeArrowheads="1" noChangeShapeType="1" noTextEdit="1"/>
              </p:cNvSpPr>
              <p:nvPr/>
            </p:nvSpPr>
            <p:spPr>
              <a:xfrm>
                <a:off x="2815183" y="2435916"/>
                <a:ext cx="6641946" cy="1100558"/>
              </a:xfrm>
              <a:prstGeom prst="rect">
                <a:avLst/>
              </a:prstGeom>
              <a:blipFill>
                <a:blip r:embed="rId4"/>
                <a:stretch>
                  <a:fillRect t="-109302" b="-165116"/>
                </a:stretch>
              </a:blipFill>
            </p:spPr>
            <p:txBody>
              <a:bodyPr/>
              <a:lstStyle/>
              <a:p>
                <a:r>
                  <a:rPr lang="en-US">
                    <a:noFill/>
                  </a:rPr>
                  <a:t> </a:t>
                </a:r>
              </a:p>
            </p:txBody>
          </p:sp>
        </mc:Fallback>
      </mc:AlternateContent>
    </p:spTree>
    <p:extLst>
      <p:ext uri="{BB962C8B-B14F-4D97-AF65-F5344CB8AC3E}">
        <p14:creationId xmlns:p14="http://schemas.microsoft.com/office/powerpoint/2010/main" val="391448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i="1">
                            <a:latin typeface="Cambria Math" panose="02040503050406030204" pitchFamily="18" charset="0"/>
                          </a:rPr>
                          <m:t>𝜆</m:t>
                        </m:r>
                      </m:den>
                    </m:f>
                  </m:oMath>
                </a14:m>
                <a:r>
                  <a:rPr lang="el-GR" sz="2600" dirty="0"/>
                  <a:t>. </a:t>
                </a:r>
              </a:p>
              <a:p>
                <a:endParaRPr lang="en-US" sz="2600" dirty="0"/>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2"/>
                <a:stretch>
                  <a:fillRect l="-991" t="-1075"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7917039"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nary>
                            <m:naryPr>
                              <m:chr m:val="∑"/>
                              <m:ctrlPr>
                                <a:rPr lang="en-US"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𝑝</m:t>
                              </m:r>
                            </m:sup>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𝛽</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2</m:t>
                                  </m:r>
                                </m:sup>
                              </m:sSubSup>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7917039" cy="1266180"/>
              </a:xfrm>
              <a:prstGeom prst="rect">
                <a:avLst/>
              </a:prstGeom>
              <a:blipFill>
                <a:blip r:embed="rId3"/>
                <a:stretch>
                  <a:fillRect t="-87000" r="-321" b="-135000"/>
                </a:stretch>
              </a:blipFill>
            </p:spPr>
            <p:txBody>
              <a:bodyPr/>
              <a:lstStyle/>
              <a:p>
                <a:r>
                  <a:rPr lang="en-US">
                    <a:noFill/>
                  </a:rPr>
                  <a:t> </a:t>
                </a:r>
              </a:p>
            </p:txBody>
          </p:sp>
        </mc:Fallback>
      </mc:AlternateContent>
    </p:spTree>
    <p:extLst>
      <p:ext uri="{BB962C8B-B14F-4D97-AF65-F5344CB8AC3E}">
        <p14:creationId xmlns:p14="http://schemas.microsoft.com/office/powerpoint/2010/main" val="305448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866274"/>
            <a:ext cx="10327008" cy="5028917"/>
          </a:xfrm>
        </p:spPr>
        <p:txBody>
          <a:bodyPr/>
          <a:lstStyle/>
          <a:p>
            <a:r>
              <a:rPr lang="en-US" dirty="0"/>
              <a:t>Let’s see how this plays out in an example in logistic regression. </a:t>
            </a:r>
            <a:endParaRPr lang="en-US" dirty="0">
              <a:effectLst/>
            </a:endParaRPr>
          </a:p>
        </p:txBody>
      </p:sp>
      <p:pic>
        <p:nvPicPr>
          <p:cNvPr id="4" name="Picture 3">
            <a:extLst>
              <a:ext uri="{FF2B5EF4-FFF2-40B4-BE49-F238E27FC236}">
                <a16:creationId xmlns:a16="http://schemas.microsoft.com/office/drawing/2014/main" id="{B967E65A-78B3-3E47-8D53-3E10BEDE582F}"/>
              </a:ext>
            </a:extLst>
          </p:cNvPr>
          <p:cNvPicPr>
            <a:picLocks noChangeAspect="1"/>
          </p:cNvPicPr>
          <p:nvPr/>
        </p:nvPicPr>
        <p:blipFill>
          <a:blip r:embed="rId2"/>
          <a:stretch>
            <a:fillRect/>
          </a:stretch>
        </p:blipFill>
        <p:spPr>
          <a:xfrm>
            <a:off x="6686260" y="2249470"/>
            <a:ext cx="5156448" cy="3429038"/>
          </a:xfrm>
          <a:prstGeom prst="rect">
            <a:avLst/>
          </a:prstGeom>
        </p:spPr>
      </p:pic>
      <p:pic>
        <p:nvPicPr>
          <p:cNvPr id="7" name="Picture 6">
            <a:extLst>
              <a:ext uri="{FF2B5EF4-FFF2-40B4-BE49-F238E27FC236}">
                <a16:creationId xmlns:a16="http://schemas.microsoft.com/office/drawing/2014/main" id="{9BD3BEF4-428C-3B45-B5BF-B4E3A073C1AC}"/>
              </a:ext>
            </a:extLst>
          </p:cNvPr>
          <p:cNvPicPr>
            <a:picLocks noChangeAspect="1"/>
          </p:cNvPicPr>
          <p:nvPr/>
        </p:nvPicPr>
        <p:blipFill>
          <a:blip r:embed="rId3"/>
          <a:stretch>
            <a:fillRect/>
          </a:stretch>
        </p:blipFill>
        <p:spPr>
          <a:xfrm>
            <a:off x="833415" y="1345733"/>
            <a:ext cx="5968438" cy="5009653"/>
          </a:xfrm>
          <a:prstGeom prst="rect">
            <a:avLst/>
          </a:prstGeom>
        </p:spPr>
      </p:pic>
    </p:spTree>
    <p:extLst>
      <p:ext uri="{BB962C8B-B14F-4D97-AF65-F5344CB8AC3E}">
        <p14:creationId xmlns:p14="http://schemas.microsoft.com/office/powerpoint/2010/main" val="424821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lstStyle/>
          <a:p>
            <a:r>
              <a:rPr lang="en-US" dirty="0"/>
              <a:t>Just like in linear regression, the shrinkage factor must be chosen. How should we go about doing this? </a:t>
            </a:r>
          </a:p>
          <a:p>
            <a:endParaRPr lang="en-US" sz="900" dirty="0"/>
          </a:p>
          <a:p>
            <a:r>
              <a:rPr lang="en-US" dirty="0"/>
              <a:t>Through building multiple training and test sets (hooray, cross-validation!), we can select the best shrinkage factor to mimic out-of-sample prediction. </a:t>
            </a:r>
          </a:p>
          <a:p>
            <a:endParaRPr lang="en-US" dirty="0"/>
          </a:p>
          <a:p>
            <a:r>
              <a:rPr lang="en-US" dirty="0"/>
              <a:t>How could we measure how well each model fits the validation sets? </a:t>
            </a:r>
          </a:p>
          <a:p>
            <a:endParaRPr lang="en-US" sz="900" dirty="0"/>
          </a:p>
          <a:p>
            <a:r>
              <a:rPr lang="en-US" dirty="0"/>
              <a:t>We could measure this based on some loss function (more coming later)! </a:t>
            </a:r>
            <a:endParaRPr lang="en-US" dirty="0">
              <a:effectLst/>
            </a:endParaRPr>
          </a:p>
        </p:txBody>
      </p:sp>
    </p:spTree>
    <p:extLst>
      <p:ext uri="{BB962C8B-B14F-4D97-AF65-F5344CB8AC3E}">
        <p14:creationId xmlns:p14="http://schemas.microsoft.com/office/powerpoint/2010/main" val="10280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1817225"/>
            <a:ext cx="10327008" cy="4747698"/>
          </a:xfrm>
        </p:spPr>
        <p:txBody>
          <a:bodyPr/>
          <a:lstStyle/>
          <a:p>
            <a:pPr marL="457200" indent="-457200">
              <a:spcBef>
                <a:spcPts val="0"/>
              </a:spcBef>
              <a:spcAft>
                <a:spcPts val="1200"/>
              </a:spcAft>
              <a:buFont typeface="Arial" charset="0"/>
              <a:buChar char="•"/>
            </a:pPr>
            <a:r>
              <a:rPr lang="en-US" sz="2400" dirty="0"/>
              <a:t>Interpreting interactions in logistic regression</a:t>
            </a:r>
          </a:p>
          <a:p>
            <a:pPr marL="457200" indent="-457200">
              <a:spcBef>
                <a:spcPts val="0"/>
              </a:spcBef>
              <a:spcAft>
                <a:spcPts val="1200"/>
              </a:spcAft>
              <a:buFont typeface="Arial" charset="0"/>
              <a:buChar char="•"/>
            </a:pPr>
            <a:r>
              <a:rPr lang="en-US" sz="2400" dirty="0"/>
              <a:t>Classification Boundaries</a:t>
            </a:r>
          </a:p>
          <a:p>
            <a:pPr marL="457200" indent="-457200">
              <a:spcBef>
                <a:spcPts val="0"/>
              </a:spcBef>
              <a:spcAft>
                <a:spcPts val="1200"/>
              </a:spcAft>
              <a:buFont typeface="Arial" charset="0"/>
              <a:buChar char="•"/>
            </a:pPr>
            <a:r>
              <a:rPr lang="en-US" sz="2400" dirty="0"/>
              <a:t>Regularization in Logistic Regression </a:t>
            </a:r>
          </a:p>
          <a:p>
            <a:pPr marL="457200" indent="-457200">
              <a:spcBef>
                <a:spcPts val="0"/>
              </a:spcBef>
              <a:spcAft>
                <a:spcPts val="1200"/>
              </a:spcAft>
              <a:buFont typeface="Arial" charset="0"/>
              <a:buChar char="•"/>
            </a:pPr>
            <a:r>
              <a:rPr lang="en-US" sz="2400" dirty="0"/>
              <a:t>Bayes Theorem and Misclassification Rates </a:t>
            </a:r>
          </a:p>
          <a:p>
            <a:pPr marL="457200" indent="-457200">
              <a:spcBef>
                <a:spcPts val="0"/>
              </a:spcBef>
              <a:spcAft>
                <a:spcPts val="1200"/>
              </a:spcAft>
              <a:buFont typeface="Arial" charset="0"/>
              <a:buChar char="•"/>
            </a:pPr>
            <a:r>
              <a:rPr lang="en-US" sz="2400" dirty="0"/>
              <a:t>ROC Curves </a:t>
            </a: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86822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0AB4-3049-6B4A-A6EA-4390CF235DB8}"/>
              </a:ext>
            </a:extLst>
          </p:cNvPr>
          <p:cNvSpPr>
            <a:spLocks noGrp="1"/>
          </p:cNvSpPr>
          <p:nvPr>
            <p:ph type="title"/>
          </p:nvPr>
        </p:nvSpPr>
        <p:spPr/>
        <p:txBody>
          <a:bodyPr/>
          <a:lstStyle/>
          <a:p>
            <a:r>
              <a:rPr lang="en-US" dirty="0"/>
              <a:t>Regularized Decision Boundaries</a:t>
            </a:r>
          </a:p>
        </p:txBody>
      </p:sp>
      <p:pic>
        <p:nvPicPr>
          <p:cNvPr id="5" name="Content Placeholder 4">
            <a:extLst>
              <a:ext uri="{FF2B5EF4-FFF2-40B4-BE49-F238E27FC236}">
                <a16:creationId xmlns:a16="http://schemas.microsoft.com/office/drawing/2014/main" id="{119C2FB5-CB81-3941-B611-B78E9B158AD8}"/>
              </a:ext>
            </a:extLst>
          </p:cNvPr>
          <p:cNvPicPr>
            <a:picLocks noGrp="1" noChangeAspect="1"/>
          </p:cNvPicPr>
          <p:nvPr>
            <p:ph idx="1"/>
          </p:nvPr>
        </p:nvPicPr>
        <p:blipFill>
          <a:blip r:embed="rId2"/>
          <a:stretch>
            <a:fillRect/>
          </a:stretch>
        </p:blipFill>
        <p:spPr>
          <a:xfrm>
            <a:off x="2078368" y="1326193"/>
            <a:ext cx="7817314" cy="4732221"/>
          </a:xfrm>
          <a:prstGeom prst="rect">
            <a:avLst/>
          </a:prstGeom>
        </p:spPr>
      </p:pic>
      <p:sp>
        <p:nvSpPr>
          <p:cNvPr id="4" name="Slide Number Placeholder 3">
            <a:extLst>
              <a:ext uri="{FF2B5EF4-FFF2-40B4-BE49-F238E27FC236}">
                <a16:creationId xmlns:a16="http://schemas.microsoft.com/office/drawing/2014/main" id="{54B28E6E-ED0F-624E-B350-CBAB031C99B5}"/>
              </a:ext>
            </a:extLst>
          </p:cNvPr>
          <p:cNvSpPr>
            <a:spLocks noGrp="1"/>
          </p:cNvSpPr>
          <p:nvPr>
            <p:ph type="sldNum" sz="quarter" idx="12"/>
          </p:nvPr>
        </p:nvSpPr>
        <p:spPr/>
        <p:txBody>
          <a:bodyPr/>
          <a:lstStyle/>
          <a:p>
            <a:fld id="{8C616E8F-BF65-1643-9F00-FF84D0665BC6}" type="slidenum">
              <a:rPr lang="en-US" smtClean="0"/>
              <a:t>19</a:t>
            </a:fld>
            <a:endParaRPr lang="en-US"/>
          </a:p>
        </p:txBody>
      </p:sp>
    </p:spTree>
    <p:extLst>
      <p:ext uri="{BB962C8B-B14F-4D97-AF65-F5344CB8AC3E}">
        <p14:creationId xmlns:p14="http://schemas.microsoft.com/office/powerpoint/2010/main" val="4230056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spcAft>
                <a:spcPts val="1200"/>
              </a:spcAft>
            </a:pPr>
            <a:r>
              <a:rPr lang="en-US" dirty="0"/>
              <a:t>Bayes Theorem, Misclassification Rates, </a:t>
            </a:r>
            <a:br>
              <a:rPr lang="en-US" dirty="0"/>
            </a:br>
            <a:r>
              <a:rPr lang="en-US" dirty="0"/>
              <a:t>False Positives and Negatives</a:t>
            </a:r>
          </a:p>
        </p:txBody>
      </p:sp>
    </p:spTree>
    <p:extLst>
      <p:ext uri="{BB962C8B-B14F-4D97-AF65-F5344CB8AC3E}">
        <p14:creationId xmlns:p14="http://schemas.microsoft.com/office/powerpoint/2010/main" val="72493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717433"/>
              </a:xfrm>
            </p:spPr>
            <p:txBody>
              <a:bodyPr/>
              <a:lstStyle/>
              <a:p>
                <a:r>
                  <a:rPr lang="en-US" sz="2600" dirty="0"/>
                  <a:t>We defined conditional probability as: </a:t>
                </a:r>
              </a:p>
              <a:p>
                <a:r>
                  <a:rPr lang="en-US" sz="2600" dirty="0"/>
                  <a:t>					</a:t>
                </a:r>
                <a14:m>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e>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r>
                      <a:rPr lang="en-US" sz="2600" i="1">
                        <a:latin typeface="Cambria Math" panose="02040503050406030204" pitchFamily="18" charset="0"/>
                      </a:rPr>
                      <m:t>)/</m:t>
                    </m:r>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𝐴</m:t>
                    </m:r>
                    <m:r>
                      <a:rPr lang="en-US" sz="2600" b="0" i="1" smtClean="0">
                        <a:latin typeface="Cambria Math" panose="02040503050406030204" pitchFamily="18" charset="0"/>
                      </a:rPr>
                      <m:t>)</m:t>
                    </m:r>
                  </m:oMath>
                </a14:m>
                <a:endParaRPr lang="en-US" sz="2600" dirty="0"/>
              </a:p>
              <a:p>
                <a:r>
                  <a:rPr lang="en-US" sz="2600" dirty="0"/>
                  <a:t>And using the fact that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e>
                    </m:d>
                    <m:r>
                      <a:rPr lang="en-US" sz="2600" b="0" i="1" smtClean="0">
                        <a:latin typeface="Cambria Math" panose="02040503050406030204" pitchFamily="18" charset="0"/>
                      </a:rPr>
                      <m:t>= </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oMath>
                </a14:m>
                <a:r>
                  <a:rPr lang="en-US" sz="2600" dirty="0"/>
                  <a:t>we get the simplest form of Bayes’ Theorem: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b="0" i="1" smtClean="0">
                                  <a:latin typeface="Cambria Math" panose="02040503050406030204" pitchFamily="18" charset="0"/>
                                </a:rPr>
                                <m:t>𝐵</m:t>
                              </m:r>
                            </m:e>
                          </m:d>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𝐵</m:t>
                          </m:r>
                          <m:r>
                            <a:rPr lang="en-US" sz="2600" b="0" i="1" smtClean="0">
                              <a:latin typeface="Cambria Math" panose="02040503050406030204" pitchFamily="18" charset="0"/>
                            </a:rPr>
                            <m:t>)</m:t>
                          </m:r>
                        </m:num>
                        <m:den>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𝐴</m:t>
                          </m:r>
                          <m:r>
                            <a:rPr lang="en-US" sz="2600" i="1">
                              <a:latin typeface="Cambria Math" panose="02040503050406030204" pitchFamily="18" charset="0"/>
                            </a:rPr>
                            <m:t>)</m:t>
                          </m:r>
                        </m:den>
                      </m:f>
                    </m:oMath>
                  </m:oMathPara>
                </a14:m>
                <a:endParaRPr lang="en-US" sz="2600" dirty="0"/>
              </a:p>
              <a:p>
                <a:r>
                  <a:rPr lang="en-US" sz="2600" dirty="0"/>
                  <a:t>Another version of Bayes’ Theorem is found by substituting in the Law of Total Probability (LOTP) into the denominator: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e>
                          </m:d>
                          <m:r>
                            <a:rPr lang="en-US" sz="2600" i="1">
                              <a:latin typeface="Cambria Math" panose="02040503050406030204" pitchFamily="18" charset="0"/>
                            </a:rPr>
                            <m:t>𝑃</m:t>
                          </m:r>
                          <m:r>
                            <a:rPr lang="en-US" sz="2600" i="1">
                              <a:latin typeface="Cambria Math" panose="02040503050406030204" pitchFamily="18" charset="0"/>
                            </a:rPr>
                            <m:t>(</m:t>
                          </m:r>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r>
                            <a:rPr lang="en-US" sz="2600" i="1">
                              <a:latin typeface="Cambria Math" panose="02040503050406030204" pitchFamily="18" charset="0"/>
                            </a:rPr>
                            <m:t>)</m:t>
                          </m:r>
                        </m:den>
                      </m:f>
                    </m:oMath>
                  </m:oMathPara>
                </a14:m>
                <a:endParaRPr lang="en-US" sz="2600" dirty="0"/>
              </a:p>
              <a:p>
                <a:r>
                  <a:rPr lang="en-US" sz="2600" dirty="0"/>
                  <a:t>Where have we seen Bayes’ Theorem before? Why do we care?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717433"/>
              </a:xfrm>
              <a:blipFill>
                <a:blip r:embed="rId2"/>
                <a:stretch>
                  <a:fillRect l="-982" t="-1072" b="-6434"/>
                </a:stretch>
              </a:blipFill>
            </p:spPr>
            <p:txBody>
              <a:bodyPr/>
              <a:lstStyle/>
              <a:p>
                <a:r>
                  <a:rPr lang="en-US">
                    <a:noFill/>
                  </a:rPr>
                  <a:t> </a:t>
                </a:r>
              </a:p>
            </p:txBody>
          </p:sp>
        </mc:Fallback>
      </mc:AlternateContent>
    </p:spTree>
    <p:extLst>
      <p:ext uri="{BB962C8B-B14F-4D97-AF65-F5344CB8AC3E}">
        <p14:creationId xmlns:p14="http://schemas.microsoft.com/office/powerpoint/2010/main" val="183661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In the diagnostic testing paradigm, one cares about whether the results of a test (like a classification test) matches truth (the true class that observation belongs to). The simplest version of this is trying to detect disease (</a:t>
            </a:r>
            <a:r>
              <a:rPr lang="en-US" i="1" dirty="0"/>
              <a:t>D</a:t>
            </a:r>
            <a:r>
              <a:rPr lang="en-US" dirty="0"/>
              <a:t>+ vs. </a:t>
            </a:r>
            <a:r>
              <a:rPr lang="en-US" i="1" dirty="0"/>
              <a:t>D</a:t>
            </a:r>
            <a:r>
              <a:rPr lang="en-US" dirty="0"/>
              <a:t>−) based on a diagnostic test (</a:t>
            </a:r>
            <a:r>
              <a:rPr lang="en-US" i="1" dirty="0"/>
              <a:t>T</a:t>
            </a:r>
            <a:r>
              <a:rPr lang="en-US" dirty="0"/>
              <a:t>+ vs.</a:t>
            </a:r>
            <a:r>
              <a:rPr lang="en-US" i="1" dirty="0"/>
              <a:t> T</a:t>
            </a:r>
            <a:r>
              <a:rPr lang="en-US" dirty="0"/>
              <a:t>−). </a:t>
            </a:r>
          </a:p>
          <a:p>
            <a:endParaRPr lang="en-US" sz="900" dirty="0"/>
          </a:p>
          <a:p>
            <a:r>
              <a:rPr lang="en-US" dirty="0"/>
              <a:t>Medical examples of this include various screening tests: breast cancer screening through (</a:t>
            </a:r>
            <a:r>
              <a:rPr lang="en-US" dirty="0" err="1"/>
              <a:t>i</a:t>
            </a:r>
            <a:r>
              <a:rPr lang="en-US" dirty="0"/>
              <a:t>) self-examination and (ii) mammography, prostate cancer screening through (iii) PSA tests, and Colo-rectal cancer through (iv) colonoscopies. </a:t>
            </a:r>
          </a:p>
          <a:p>
            <a:endParaRPr lang="en-US" sz="900" dirty="0"/>
          </a:p>
          <a:p>
            <a:r>
              <a:rPr lang="en-US" dirty="0"/>
              <a:t>These tests are a little controversial because of poor predictive probability of the tests. </a:t>
            </a:r>
            <a:endParaRPr lang="en-US" dirty="0">
              <a:effectLst/>
            </a:endParaRPr>
          </a:p>
        </p:txBody>
      </p:sp>
    </p:spTree>
    <p:extLst>
      <p:ext uri="{BB962C8B-B14F-4D97-AF65-F5344CB8AC3E}">
        <p14:creationId xmlns:p14="http://schemas.microsoft.com/office/powerpoint/2010/main" val="2603238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sz="2600" dirty="0"/>
                  <a:t>Bayes’ theorem can be rewritten for diagnostic tests:</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𝐷</m:t>
                          </m:r>
                          <m:r>
                            <a:rPr lang="en-US" sz="2600" b="0" i="1" smtClean="0">
                              <a:latin typeface="Cambria Math" panose="02040503050406030204" pitchFamily="18" charset="0"/>
                            </a:rPr>
                            <m:t>+</m:t>
                          </m:r>
                        </m:e>
                        <m:e>
                          <m:r>
                            <a:rPr lang="en-US" sz="2600" b="0" i="1" smtClean="0">
                              <a:latin typeface="Cambria Math" panose="02040503050406030204" pitchFamily="18" charset="0"/>
                            </a:rPr>
                            <m:t>𝑇</m:t>
                          </m:r>
                          <m:r>
                            <a:rPr lang="en-US" sz="2600" b="0" i="1" smtClean="0">
                              <a:latin typeface="Cambria Math" panose="02040503050406030204" pitchFamily="18" charset="0"/>
                            </a:rPr>
                            <m:t>+</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𝑇</m:t>
                              </m:r>
                              <m:r>
                                <a:rPr lang="en-US" sz="2600" b="0" i="1" smtClean="0">
                                  <a:latin typeface="Cambria Math" panose="02040503050406030204" pitchFamily="18" charset="0"/>
                                </a:rPr>
                                <m:t>+</m:t>
                              </m:r>
                            </m:e>
                            <m:e>
                              <m:r>
                                <a:rPr lang="en-US" sz="2600" b="0" i="1" smtClean="0">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den>
                      </m:f>
                    </m:oMath>
                  </m:oMathPara>
                </a14:m>
                <a:endParaRPr lang="en-US" sz="2600" dirty="0"/>
              </a:p>
              <a:p>
                <a:r>
                  <a:rPr lang="en-US" sz="2600" dirty="0"/>
                  <a:t>These probability quantities can then be defined as: </a:t>
                </a:r>
              </a:p>
              <a:p>
                <a:pPr marL="457200" indent="-457200">
                  <a:buFont typeface="Arial" panose="020B0604020202020204" pitchFamily="34" charset="0"/>
                  <a:buChar char="•"/>
                </a:pPr>
                <a:r>
                  <a:rPr lang="en-US" sz="2600" i="1" dirty="0"/>
                  <a:t>Sensitivity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oMath>
                </a14:m>
                <a:endParaRPr lang="en-US" sz="2600" dirty="0"/>
              </a:p>
              <a:p>
                <a:pPr marL="457200" indent="-457200">
                  <a:buFont typeface="Arial" panose="020B0604020202020204" pitchFamily="34" charset="0"/>
                  <a:buChar char="•"/>
                </a:pPr>
                <a:r>
                  <a:rPr lang="en-US" sz="2600" i="1" dirty="0"/>
                  <a:t>Specificity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b="0" i="1" smtClean="0">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Prevalence</a:t>
                </a:r>
                <a:r>
                  <a:rPr lang="en-US" sz="2600" dirty="0"/>
                  <a:t>: </a:t>
                </a:r>
                <a14:m>
                  <m:oMath xmlns:m="http://schemas.openxmlformats.org/officeDocument/2006/math">
                    <m:r>
                      <a:rPr lang="en-US" sz="260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Positive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r>
                      <a:rPr lang="en-US" sz="2600" b="0" i="1" smtClean="0">
                        <a:latin typeface="Cambria Math" panose="02040503050406030204" pitchFamily="18" charset="0"/>
                      </a:rPr>
                      <m:t>𝑇</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Negative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r>
                      <a:rPr lang="en-US" sz="2600" i="1">
                        <a:latin typeface="Cambria Math" panose="02040503050406030204" pitchFamily="18" charset="0"/>
                      </a:rPr>
                      <m:t>𝑇</m:t>
                    </m:r>
                    <m:r>
                      <a:rPr lang="en-US" sz="2600" b="0" i="1" smtClean="0">
                        <a:latin typeface="Cambria Math" panose="02040503050406030204" pitchFamily="18" charset="0"/>
                      </a:rPr>
                      <m:t>−</m:t>
                    </m:r>
                    <m:r>
                      <a:rPr lang="en-US" sz="2600" i="1">
                        <a:latin typeface="Cambria Math" panose="02040503050406030204" pitchFamily="18" charset="0"/>
                      </a:rPr>
                      <m:t>) </m:t>
                    </m:r>
                  </m:oMath>
                </a14:m>
                <a:endParaRPr lang="en-US" sz="2600" dirty="0"/>
              </a:p>
              <a:p>
                <a:r>
                  <a:rPr lang="en-US" sz="2600" dirty="0"/>
                  <a:t>How do positive and negative predictive values relate? Be careful...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983" t="-1075" b="-1882"/>
                </a:stretch>
              </a:blipFill>
            </p:spPr>
            <p:txBody>
              <a:bodyPr/>
              <a:lstStyle/>
              <a:p>
                <a:r>
                  <a:rPr lang="en-US">
                    <a:noFill/>
                  </a:rPr>
                  <a:t> </a:t>
                </a:r>
              </a:p>
            </p:txBody>
          </p:sp>
        </mc:Fallback>
      </mc:AlternateContent>
    </p:spTree>
    <p:extLst>
      <p:ext uri="{BB962C8B-B14F-4D97-AF65-F5344CB8AC3E}">
        <p14:creationId xmlns:p14="http://schemas.microsoft.com/office/powerpoint/2010/main" val="1039523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mentioned that these tests are a little controversial because of their poor predictive probability. When will these tests have poor positive predictive probability? </a:t>
            </a:r>
          </a:p>
          <a:p>
            <a:endParaRPr lang="en-US" sz="900" dirty="0"/>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endParaRPr lang="en-US" sz="900" dirty="0"/>
          </a:p>
          <a:p>
            <a:r>
              <a:rPr lang="en-US" dirty="0"/>
              <a:t>What is positive predictive probability for this diagnostic test? </a:t>
            </a:r>
            <a:endParaRPr lang="en-US" dirty="0">
              <a:effectLst/>
            </a:endParaRPr>
          </a:p>
        </p:txBody>
      </p:sp>
    </p:spTree>
    <p:extLst>
      <p:ext uri="{BB962C8B-B14F-4D97-AF65-F5344CB8AC3E}">
        <p14:creationId xmlns:p14="http://schemas.microsoft.com/office/powerpoint/2010/main" val="93975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As data scientists, why do we care about diagnostic testing from the medical world? (hint: it’s not just because Kevin is a trained biostatistician!) </a:t>
                </a:r>
              </a:p>
              <a:p>
                <a:r>
                  <a:rPr lang="en-US" dirty="0"/>
                  <a:t>Because classification can be thought of as a diagnostic test. Let </a:t>
                </a:r>
                <a:r>
                  <a:rPr lang="en-US" i="1" dirty="0"/>
                  <a:t>Y</a:t>
                </a:r>
                <a:r>
                  <a:rPr lang="en-US" i="1" baseline="-25000" dirty="0"/>
                  <a:t>i</a:t>
                </a:r>
                <a:r>
                  <a:rPr lang="en-US" dirty="0"/>
                  <a:t> = </a:t>
                </a:r>
                <a:r>
                  <a:rPr lang="en-US" i="1" dirty="0"/>
                  <a:t>k</a:t>
                </a:r>
                <a:r>
                  <a:rPr lang="en-US" dirty="0"/>
                  <a:t> be the event that observation </a:t>
                </a:r>
                <a:r>
                  <a:rPr lang="en-US" i="1" dirty="0" err="1"/>
                  <a:t>i</a:t>
                </a:r>
                <a:r>
                  <a:rPr lang="en-US" dirty="0"/>
                  <a:t> truly belongs to category </a:t>
                </a:r>
                <a:r>
                  <a:rPr lang="en-US" i="1" dirty="0"/>
                  <a:t>k</a:t>
                </a:r>
                <a:r>
                  <a:rPr lang="en-US" dirty="0"/>
                  <a:t>, and 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US" dirty="0"/>
                  <a:t> the event that we correctly predict it to be in class </a:t>
                </a:r>
                <a:r>
                  <a:rPr lang="en-US" i="1" dirty="0"/>
                  <a:t>k</a:t>
                </a:r>
                <a:r>
                  <a:rPr lang="en-US" dirty="0"/>
                  <a:t>. Then Bayes’ rule states that our </a:t>
                </a:r>
                <a:r>
                  <a:rPr lang="en-US" i="1" dirty="0"/>
                  <a:t>Positive Predictive Value </a:t>
                </a:r>
                <a:r>
                  <a:rPr lang="en-US" dirty="0"/>
                  <a:t>for classification is:</a:t>
                </a:r>
              </a:p>
              <a:p>
                <a:r>
                  <a:rPr lang="en-US" dirty="0"/>
                  <a:t> </a:t>
                </a:r>
              </a:p>
              <a:p>
                <a:endParaRPr lang="en-US" dirty="0">
                  <a:effectLst/>
                </a:endParaRPr>
              </a:p>
              <a:p>
                <a:r>
                  <a:rPr lang="en-US" dirty="0"/>
                  <a:t>Thus the probability of a predicted outcome truly being in a specific group depends on what? The proportion of observations in that class! </a:t>
                </a:r>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229" b="-79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CFABCBF-D491-CA43-AD0A-3457E269C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4203742"/>
            <a:ext cx="10548937" cy="909223"/>
          </a:xfrm>
          <a:prstGeom prst="rect">
            <a:avLst/>
          </a:prstGeom>
        </p:spPr>
      </p:pic>
    </p:spTree>
    <p:extLst>
      <p:ext uri="{BB962C8B-B14F-4D97-AF65-F5344CB8AC3E}">
        <p14:creationId xmlns:p14="http://schemas.microsoft.com/office/powerpoint/2010/main" val="344092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4911384"/>
              </a:xfrm>
            </p:spPr>
            <p:txBody>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(1) a </a:t>
                </a:r>
                <a:r>
                  <a:rPr lang="en-US" b="1" dirty="0"/>
                  <a:t>confusion matrix</a:t>
                </a:r>
                <a:r>
                  <a:rPr lang="en-US" dirty="0"/>
                  <a:t>, sometimes called a </a:t>
                </a:r>
                <a:r>
                  <a:rPr lang="en-US" b="1" dirty="0"/>
                  <a:t>contingency table</a:t>
                </a:r>
                <a:r>
                  <a:rPr lang="en-US" dirty="0"/>
                  <a:t>, or a 2x2 table (more generally (</a:t>
                </a:r>
                <a:r>
                  <a:rPr lang="en-US" i="1" dirty="0"/>
                  <a:t>k </a:t>
                </a:r>
                <a:r>
                  <a:rPr lang="en-US" dirty="0"/>
                  <a:t>x </a:t>
                </a:r>
                <a:r>
                  <a:rPr lang="en-US" i="1" dirty="0"/>
                  <a:t>k</a:t>
                </a:r>
                <a:r>
                  <a:rPr lang="en-US" dirty="0"/>
                  <a:t>) table) and (2) a receiver operating characteristics (ROC) curve.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983" b="-1289"/>
                </a:stretch>
              </a:blipFill>
            </p:spPr>
            <p:txBody>
              <a:bodyPr/>
              <a:lstStyle/>
              <a:p>
                <a:r>
                  <a:rPr lang="en-US">
                    <a:noFill/>
                  </a:rPr>
                  <a:t> </a:t>
                </a:r>
              </a:p>
            </p:txBody>
          </p:sp>
        </mc:Fallback>
      </mc:AlternateContent>
    </p:spTree>
    <p:extLst>
      <p:ext uri="{BB962C8B-B14F-4D97-AF65-F5344CB8AC3E}">
        <p14:creationId xmlns:p14="http://schemas.microsoft.com/office/powerpoint/2010/main" val="8739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sz="2600" dirty="0"/>
              <a:t>When a classification algorithm (like logistic regression) is used, the results can be summarize in a (</a:t>
            </a:r>
            <a:r>
              <a:rPr lang="en-US" sz="2600" i="1" dirty="0"/>
              <a:t>k </a:t>
            </a:r>
            <a:r>
              <a:rPr lang="en-US" sz="2600" dirty="0"/>
              <a:t>x </a:t>
            </a:r>
            <a:r>
              <a:rPr lang="en-US" sz="2600" i="1" dirty="0"/>
              <a:t>k</a:t>
            </a:r>
            <a:r>
              <a:rPr lang="en-US" sz="2600" dirty="0"/>
              <a:t>) table as such: </a:t>
            </a:r>
          </a:p>
          <a:p>
            <a:endParaRPr lang="en-US" sz="2600" dirty="0"/>
          </a:p>
          <a:p>
            <a:endParaRPr lang="en-US" sz="2600" dirty="0"/>
          </a:p>
          <a:p>
            <a:br>
              <a:rPr lang="en-US" sz="2600" dirty="0"/>
            </a:br>
            <a:br>
              <a:rPr lang="en-US" sz="2600" dirty="0"/>
            </a:br>
            <a:br>
              <a:rPr lang="en-US" sz="2600" dirty="0"/>
            </a:br>
            <a:r>
              <a:rPr lang="en-US" sz="2600" dirty="0"/>
              <a:t>The table above was a classification based on a logistic regression model to predict AHD based on “3” predictors: </a:t>
            </a:r>
            <a:r>
              <a:rPr lang="en-US" sz="2600" i="1" dirty="0"/>
              <a:t>X</a:t>
            </a:r>
            <a:r>
              <a:rPr lang="en-US" sz="2600" baseline="-25000" dirty="0"/>
              <a:t>1</a:t>
            </a:r>
            <a:r>
              <a:rPr lang="en-US" sz="2600" dirty="0"/>
              <a:t> = Age, </a:t>
            </a:r>
            <a:r>
              <a:rPr lang="en-US" sz="2600" i="1" dirty="0"/>
              <a:t>X</a:t>
            </a:r>
            <a:r>
              <a:rPr lang="en-US" sz="2600" baseline="-25000" dirty="0"/>
              <a:t>2</a:t>
            </a:r>
            <a:r>
              <a:rPr lang="en-US" sz="2600" dirty="0"/>
              <a:t> = Sex, and </a:t>
            </a:r>
            <a:r>
              <a:rPr lang="en-US" sz="2600" i="1" dirty="0"/>
              <a:t>X</a:t>
            </a:r>
            <a:r>
              <a:rPr lang="en-US" sz="2600" baseline="-25000" dirty="0"/>
              <a:t>3</a:t>
            </a:r>
            <a:r>
              <a:rPr lang="en-US" sz="2600" dirty="0"/>
              <a:t> = interaction between Age and Sex. </a:t>
            </a:r>
          </a:p>
          <a:p>
            <a:r>
              <a:rPr lang="en-US" sz="2600" dirty="0"/>
              <a:t>What are the false positive and false negative rates for this classifier?</a:t>
            </a:r>
          </a:p>
          <a:p>
            <a:r>
              <a:rPr lang="en-US" sz="2600" dirty="0"/>
              <a:t> </a:t>
            </a:r>
            <a:endParaRPr lang="en-US" sz="2600" dirty="0">
              <a:effectLst/>
            </a:endParaRP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3781040075"/>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a:t>
                          </a:r>
                          <a:r>
                            <a:rPr lang="en-US" sz="2000" baseline="0" dirty="0"/>
                            <a:t>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a:t>
                          </a:r>
                          <a:r>
                            <a:rPr lang="en-US" sz="2000" baseline="0" dirty="0"/>
                            <a:t>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3781040075"/>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276" t="-5357" r="-82069"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0380" t="-5357" r="-422"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105357" r="-207059" b="-112500"/>
                          </a:stretch>
                        </a:blipFill>
                      </a:tcPr>
                    </a:tc>
                    <a:tc>
                      <a:txBody>
                        <a:bodyPr/>
                        <a:lstStyle/>
                        <a:p>
                          <a:pPr algn="ctr"/>
                          <a:r>
                            <a:rPr lang="en-US" sz="2800" dirty="0"/>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209091" r="-207059" b="-14545"/>
                          </a:stretch>
                        </a:blipFill>
                      </a:tcPr>
                    </a:tc>
                    <a:tc>
                      <a:txBody>
                        <a:bodyPr/>
                        <a:lstStyle/>
                        <a:p>
                          <a:pPr algn="ctr"/>
                          <a:r>
                            <a:rPr lang="en-US" sz="2800" dirty="0"/>
                            <a:t>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2331812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4911384"/>
              </a:xfrm>
            </p:spPr>
            <p:txBody>
              <a:bodyPr/>
              <a:lstStyle/>
              <a:p>
                <a:r>
                  <a:rPr lang="en-US" sz="2600" dirty="0"/>
                  <a:t>A classifier’s error rates can be tuned to modify this table. How? </a:t>
                </a:r>
              </a:p>
              <a:p>
                <a:r>
                  <a:rPr lang="en-US" sz="2600" dirty="0"/>
                  <a:t>The choice of the Bayes’ classifier level will modify the characteristics of this table. </a:t>
                </a:r>
              </a:p>
              <a:p>
                <a:r>
                  <a:rPr lang="en-US" sz="2600" dirty="0"/>
                  <a:t>If we thought is was more important to predict AHD patients correctly (fewer false negatives), what could we do for our Bayes’ classifier level? </a:t>
                </a:r>
              </a:p>
              <a:p>
                <a:r>
                  <a:rPr lang="en-US" sz="2600" dirty="0"/>
                  <a:t>We could classify instead based on: </a:t>
                </a:r>
              </a:p>
              <a:p>
                <a:endParaRPr lang="en-US" sz="900" dirty="0"/>
              </a:p>
              <a:p>
                <a:pPr/>
                <a14:m>
                  <m:oMathPara xmlns:m="http://schemas.openxmlformats.org/officeDocument/2006/math">
                    <m:oMathParaPr>
                      <m:jc m:val="centerGroup"/>
                    </m:oMathParaPr>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𝑃</m:t>
                          </m:r>
                        </m:e>
                      </m:acc>
                      <m:d>
                        <m:dPr>
                          <m:ctrlPr>
                            <a:rPr lang="en-US" sz="2600" i="1">
                              <a:latin typeface="Cambria Math" panose="02040503050406030204" pitchFamily="18" charset="0"/>
                            </a:rPr>
                          </m:ctrlPr>
                        </m:dPr>
                        <m:e>
                          <m:r>
                            <a:rPr lang="en-US" sz="2600" i="1">
                              <a:latin typeface="Cambria Math" panose="02040503050406030204" pitchFamily="18" charset="0"/>
                            </a:rPr>
                            <m:t>𝑌</m:t>
                          </m:r>
                          <m:r>
                            <a:rPr lang="en-US" sz="2600" i="1">
                              <a:latin typeface="Cambria Math" panose="02040503050406030204" pitchFamily="18" charset="0"/>
                            </a:rPr>
                            <m:t>=1</m:t>
                          </m:r>
                        </m:e>
                      </m:d>
                      <m:r>
                        <a:rPr lang="en-US" sz="2600" b="0" i="1" smtClean="0">
                          <a:latin typeface="Cambria Math" panose="02040503050406030204" pitchFamily="18" charset="0"/>
                        </a:rPr>
                        <m:t>&gt;</m:t>
                      </m:r>
                      <m:r>
                        <a:rPr lang="en-US" sz="2600" i="1">
                          <a:latin typeface="Cambria Math" panose="02040503050406030204" pitchFamily="18" charset="0"/>
                          <a:ea typeface="Cambria Math" panose="02040503050406030204" pitchFamily="18" charset="0"/>
                        </a:rPr>
                        <m:t>𝜋</m:t>
                      </m:r>
                    </m:oMath>
                  </m:oMathPara>
                </a14:m>
                <a:endParaRPr lang="en-US" sz="2600" dirty="0">
                  <a:effectLst/>
                </a:endParaRPr>
              </a:p>
              <a:p>
                <a:endParaRPr lang="en-US" sz="900" dirty="0"/>
              </a:p>
              <a:p>
                <a:r>
                  <a:rPr lang="en-US" sz="2600" dirty="0"/>
                  <a:t>and we could choose </a:t>
                </a:r>
                <a14:m>
                  <m:oMath xmlns:m="http://schemas.openxmlformats.org/officeDocument/2006/math">
                    <m:r>
                      <a:rPr lang="en-US" sz="2600" i="1">
                        <a:latin typeface="Cambria Math" panose="02040503050406030204" pitchFamily="18" charset="0"/>
                        <a:ea typeface="Cambria Math" panose="02040503050406030204" pitchFamily="18" charset="0"/>
                      </a:rPr>
                      <m:t>𝜋</m:t>
                    </m:r>
                  </m:oMath>
                </a14:m>
                <a:r>
                  <a:rPr lang="el-GR" sz="2600" dirty="0"/>
                  <a:t> </a:t>
                </a:r>
                <a:r>
                  <a:rPr lang="en-US" sz="2600" dirty="0"/>
                  <a:t>to be some level other than 0.50. </a:t>
                </a:r>
              </a:p>
              <a:p>
                <a:r>
                  <a:rPr lang="en-US" sz="2600" dirty="0"/>
                  <a:t>Let’s see what the table looks like if </a:t>
                </a:r>
                <a14:m>
                  <m:oMath xmlns:m="http://schemas.openxmlformats.org/officeDocument/2006/math">
                    <m:r>
                      <a:rPr lang="en-US" sz="2400" i="1">
                        <a:latin typeface="Cambria Math" panose="02040503050406030204" pitchFamily="18" charset="0"/>
                        <a:ea typeface="Cambria Math" panose="02040503050406030204" pitchFamily="18" charset="0"/>
                      </a:rPr>
                      <m:t>𝜋</m:t>
                    </m:r>
                  </m:oMath>
                </a14:m>
                <a:r>
                  <a:rPr lang="el-GR" sz="2600" dirty="0"/>
                  <a:t> </a:t>
                </a:r>
                <a:r>
                  <a:rPr lang="en-US" sz="2600" dirty="0"/>
                  <a:t>were 0.40 or 0.60 instead.  What should happen to the False Positive and False Negative frequencies?</a:t>
                </a:r>
              </a:p>
              <a:p>
                <a:endParaRPr lang="en-US" sz="2600" dirty="0">
                  <a:effectLst/>
                </a:endParaRPr>
              </a:p>
              <a:p>
                <a:endParaRPr lang="en-US" sz="26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983" t="-1031" r="-1474" b="-773"/>
                </a:stretch>
              </a:blipFill>
            </p:spPr>
            <p:txBody>
              <a:bodyPr/>
              <a:lstStyle/>
              <a:p>
                <a:r>
                  <a:rPr lang="en-US">
                    <a:noFill/>
                  </a:rPr>
                  <a:t> </a:t>
                </a:r>
              </a:p>
            </p:txBody>
          </p:sp>
        </mc:Fallback>
      </mc:AlternateContent>
    </p:spTree>
    <p:extLst>
      <p:ext uri="{BB962C8B-B14F-4D97-AF65-F5344CB8AC3E}">
        <p14:creationId xmlns:p14="http://schemas.microsoft.com/office/powerpoint/2010/main" val="228153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661872" y="1122744"/>
            <a:ext cx="10868255" cy="1861176"/>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r>
              <a:rPr lang="en-US" sz="2400" dirty="0"/>
              <a:t>Write down the model for the Heart data for the 2 predictors plus the interactions term based on the output on the next slide. </a:t>
            </a:r>
          </a:p>
        </p:txBody>
      </p:sp>
    </p:spTree>
    <p:extLst>
      <p:ext uri="{BB962C8B-B14F-4D97-AF65-F5344CB8AC3E}">
        <p14:creationId xmlns:p14="http://schemas.microsoft.com/office/powerpoint/2010/main" val="360263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983807"/>
                <a:ext cx="10811131" cy="5256571"/>
              </a:xfrm>
            </p:spPr>
            <p:txBody>
              <a:bodyPr/>
              <a:lstStyle/>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4</a:t>
                </a:r>
                <a:r>
                  <a:rPr lang="el-GR" dirty="0"/>
                  <a:t>: </a:t>
                </a:r>
              </a:p>
              <a:p>
                <a:endParaRPr lang="en-US" dirty="0"/>
              </a:p>
              <a:p>
                <a:endParaRPr lang="en-US" dirty="0"/>
              </a:p>
              <a:p>
                <a:endParaRPr lang="en-US" dirty="0"/>
              </a:p>
              <a:p>
                <a:r>
                  <a:rPr lang="en-US" dirty="0"/>
                  <a:t>What has improved? What has worsened? </a:t>
                </a:r>
              </a:p>
              <a:p>
                <a:endParaRPr lang="en-US" dirty="0"/>
              </a:p>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6</a:t>
                </a:r>
                <a:r>
                  <a:rPr lang="el-GR" dirty="0"/>
                  <a:t>: </a:t>
                </a:r>
                <a:endParaRPr lang="en-US" dirty="0"/>
              </a:p>
              <a:p>
                <a:endParaRPr lang="en-US" dirty="0">
                  <a:effectLst/>
                </a:endParaRPr>
              </a:p>
              <a:p>
                <a:endParaRPr lang="en-US" dirty="0"/>
              </a:p>
              <a:p>
                <a:r>
                  <a:rPr lang="en-US" dirty="0"/>
                  <a:t>Which should we choose? Why? </a:t>
                </a:r>
              </a:p>
              <a:p>
                <a:endParaRPr lang="el-GR"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983807"/>
                <a:ext cx="10811131" cy="5256571"/>
              </a:xfrm>
              <a:blipFill>
                <a:blip r:embed="rId2"/>
                <a:stretch>
                  <a:fillRect l="-1174" t="-964" b="-7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091FD5A0-3948-9F4E-8CD0-C822FCD018AE}"/>
                  </a:ext>
                </a:extLst>
              </p:cNvPr>
              <p:cNvGraphicFramePr>
                <a:graphicFrameLocks noGrp="1"/>
              </p:cNvGraphicFramePr>
              <p:nvPr>
                <p:extLst>
                  <p:ext uri="{D42A27DB-BD31-4B8C-83A1-F6EECF244321}">
                    <p14:modId xmlns:p14="http://schemas.microsoft.com/office/powerpoint/2010/main" val="1419547433"/>
                  </p:ext>
                </p:extLst>
              </p:nvPr>
            </p:nvGraphicFramePr>
            <p:xfrm>
              <a:off x="3939274" y="983807"/>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594482">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a:t>
                          </a:r>
                          <a:r>
                            <a:rPr lang="en-US" sz="2000" baseline="0" dirty="0"/>
                            <a:t>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587563">
                    <a:tc>
                      <a:txBody>
                        <a:bodyPr/>
                        <a:lstStyle/>
                        <a:p>
                          <a:pPr algn="ctr"/>
                          <a:r>
                            <a:rPr lang="en-US" sz="2000" dirty="0"/>
                            <a:t>Truly no</a:t>
                          </a:r>
                          <a:r>
                            <a:rPr lang="en-US" sz="2000" baseline="0" dirty="0"/>
                            <a:t>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587563">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p:graphicFrame>
            <p:nvGraphicFramePr>
              <p:cNvPr id="8" name="Table 7">
                <a:extLst>
                  <a:ext uri="{FF2B5EF4-FFF2-40B4-BE49-F238E27FC236}">
                    <a16:creationId xmlns:a16="http://schemas.microsoft.com/office/drawing/2014/main" id="{091FD5A0-3948-9F4E-8CD0-C822FCD018AE}"/>
                  </a:ext>
                </a:extLst>
              </p:cNvPr>
              <p:cNvGraphicFramePr>
                <a:graphicFrameLocks noGrp="1"/>
              </p:cNvGraphicFramePr>
              <p:nvPr>
                <p:extLst>
                  <p:ext uri="{D42A27DB-BD31-4B8C-83A1-F6EECF244321}">
                    <p14:modId xmlns:p14="http://schemas.microsoft.com/office/powerpoint/2010/main" val="1419547433"/>
                  </p:ext>
                </p:extLst>
              </p:nvPr>
            </p:nvGraphicFramePr>
            <p:xfrm>
              <a:off x="3939274" y="983807"/>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8444" t="-5357" r="-82222"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435" t="-5357" r="-543"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5" t="-105357" r="-207071" b="-112500"/>
                          </a:stretch>
                        </a:blipFill>
                      </a:tcPr>
                    </a:tc>
                    <a:tc>
                      <a:txBody>
                        <a:bodyPr/>
                        <a:lstStyle/>
                        <a:p>
                          <a:pPr algn="ctr"/>
                          <a:r>
                            <a:rPr lang="en-US" sz="2800" dirty="0"/>
                            <a:t>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5" t="-209091" r="-207071" b="-14545"/>
                          </a:stretch>
                        </a:blipFill>
                      </a:tcPr>
                    </a:tc>
                    <a:tc>
                      <a:txBody>
                        <a:bodyPr/>
                        <a:lstStyle/>
                        <a:p>
                          <a:pPr algn="ctr"/>
                          <a:r>
                            <a:rPr lang="en-US" sz="2800" dirty="0"/>
                            <a:t>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E2AF907C-3425-C244-806B-45C4E80D7627}"/>
                  </a:ext>
                </a:extLst>
              </p:cNvPr>
              <p:cNvGraphicFramePr>
                <a:graphicFrameLocks noGrp="1"/>
              </p:cNvGraphicFramePr>
              <p:nvPr>
                <p:extLst>
                  <p:ext uri="{D42A27DB-BD31-4B8C-83A1-F6EECF244321}">
                    <p14:modId xmlns:p14="http://schemas.microsoft.com/office/powerpoint/2010/main" val="2806595406"/>
                  </p:ext>
                </p:extLst>
              </p:nvPr>
            </p:nvGraphicFramePr>
            <p:xfrm>
              <a:off x="3939274" y="3439499"/>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662972">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a:t>
                          </a:r>
                          <a:r>
                            <a:rPr lang="en-US" sz="2000" baseline="0" dirty="0"/>
                            <a:t>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655256">
                    <a:tc>
                      <a:txBody>
                        <a:bodyPr/>
                        <a:lstStyle/>
                        <a:p>
                          <a:pPr algn="ctr"/>
                          <a:r>
                            <a:rPr lang="en-US" sz="2000" dirty="0"/>
                            <a:t>Truly no</a:t>
                          </a:r>
                          <a:r>
                            <a:rPr lang="en-US" sz="2000" baseline="0" dirty="0"/>
                            <a:t>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655256">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p:graphicFrame>
            <p:nvGraphicFramePr>
              <p:cNvPr id="9" name="Table 8">
                <a:extLst>
                  <a:ext uri="{FF2B5EF4-FFF2-40B4-BE49-F238E27FC236}">
                    <a16:creationId xmlns:a16="http://schemas.microsoft.com/office/drawing/2014/main" id="{E2AF907C-3425-C244-806B-45C4E80D7627}"/>
                  </a:ext>
                </a:extLst>
              </p:cNvPr>
              <p:cNvGraphicFramePr>
                <a:graphicFrameLocks noGrp="1"/>
              </p:cNvGraphicFramePr>
              <p:nvPr>
                <p:extLst>
                  <p:ext uri="{D42A27DB-BD31-4B8C-83A1-F6EECF244321}">
                    <p14:modId xmlns:p14="http://schemas.microsoft.com/office/powerpoint/2010/main" val="2806595406"/>
                  </p:ext>
                </p:extLst>
              </p:nvPr>
            </p:nvGraphicFramePr>
            <p:xfrm>
              <a:off x="3939274" y="3439499"/>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444" t="-3571" r="-82222"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0435" t="-3571" r="-543"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05" t="-103571" r="-207071" b="-112500"/>
                          </a:stretch>
                        </a:blipFill>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05" t="-203571" r="-207071" b="-12500"/>
                          </a:stretch>
                        </a:blipFill>
                      </a:tcPr>
                    </a:tc>
                    <a:tc>
                      <a:txBody>
                        <a:bodyPr/>
                        <a:lstStyle/>
                        <a:p>
                          <a:pPr algn="ctr"/>
                          <a:r>
                            <a:rPr lang="en-US" sz="2800"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40328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spcAft>
                <a:spcPts val="1200"/>
              </a:spcAft>
            </a:pPr>
            <a:r>
              <a:rPr lang="en-US" dirty="0"/>
              <a:t>ROC Curves and Area-Under-the-Curve</a:t>
            </a:r>
          </a:p>
        </p:txBody>
      </p:sp>
    </p:spTree>
    <p:extLst>
      <p:ext uri="{BB962C8B-B14F-4D97-AF65-F5344CB8AC3E}">
        <p14:creationId xmlns:p14="http://schemas.microsoft.com/office/powerpoint/2010/main" val="3255328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Radio </a:t>
            </a:r>
            <a:r>
              <a:rPr lang="en-US"/>
              <a:t>Operator Characteristics </a:t>
            </a:r>
            <a:r>
              <a:rPr lang="en-US" dirty="0"/>
              <a:t>(ROC) curve illustrates the trade-off for all possible thresholds chosen for the two types of error (or correct classification). </a:t>
            </a:r>
          </a:p>
          <a:p>
            <a:endParaRPr lang="en-US" dirty="0"/>
          </a:p>
          <a:p>
            <a:r>
              <a:rPr lang="en-US" dirty="0"/>
              <a:t>The vertical axis displays the true positive predictive value and the horizontal axis depicts the true negative predictive value. </a:t>
            </a:r>
          </a:p>
          <a:p>
            <a:endParaRPr lang="en-US" dirty="0"/>
          </a:p>
          <a:p>
            <a:r>
              <a:rPr lang="en-US" dirty="0"/>
              <a:t>What is the shape of an ideal ROC curve? </a:t>
            </a:r>
          </a:p>
          <a:p>
            <a:endParaRPr lang="en-US" dirty="0">
              <a:effectLst/>
            </a:endParaRPr>
          </a:p>
          <a:p>
            <a:r>
              <a:rPr lang="en-US" dirty="0"/>
              <a:t>See next slide for an example. </a:t>
            </a:r>
          </a:p>
          <a:p>
            <a:endParaRPr lang="el-GR" dirty="0">
              <a:effectLst/>
            </a:endParaRPr>
          </a:p>
        </p:txBody>
      </p:sp>
    </p:spTree>
    <p:extLst>
      <p:ext uri="{BB962C8B-B14F-4D97-AF65-F5344CB8AC3E}">
        <p14:creationId xmlns:p14="http://schemas.microsoft.com/office/powerpoint/2010/main" val="4130280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 </a:t>
            </a:r>
            <a:endParaRPr lang="en-US" dirty="0">
              <a:effectLst/>
            </a:endParaRPr>
          </a:p>
        </p:txBody>
      </p:sp>
      <p:pic>
        <p:nvPicPr>
          <p:cNvPr id="4" name="Picture 3">
            <a:extLst>
              <a:ext uri="{FF2B5EF4-FFF2-40B4-BE49-F238E27FC236}">
                <a16:creationId xmlns:a16="http://schemas.microsoft.com/office/drawing/2014/main" id="{75579DA5-B6AD-A14E-A3BB-A6013BF78B3E}"/>
              </a:ext>
            </a:extLst>
          </p:cNvPr>
          <p:cNvPicPr>
            <a:picLocks noChangeAspect="1"/>
          </p:cNvPicPr>
          <p:nvPr/>
        </p:nvPicPr>
        <p:blipFill>
          <a:blip r:embed="rId2"/>
          <a:stretch>
            <a:fillRect/>
          </a:stretch>
        </p:blipFill>
        <p:spPr>
          <a:xfrm>
            <a:off x="639010" y="1507958"/>
            <a:ext cx="5996073" cy="4167271"/>
          </a:xfrm>
          <a:prstGeom prst="rect">
            <a:avLst/>
          </a:prstGeom>
        </p:spPr>
      </p:pic>
    </p:spTree>
    <p:extLst>
      <p:ext uri="{BB962C8B-B14F-4D97-AF65-F5344CB8AC3E}">
        <p14:creationId xmlns:p14="http://schemas.microsoft.com/office/powerpoint/2010/main" val="3227652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AUC for measuring classifier performance </a:t>
            </a:r>
            <a:endParaRPr lang="en-US" dirty="0">
              <a:effectLst/>
            </a:endParaRPr>
          </a:p>
        </p:txBody>
      </p:sp>
      <p:sp>
        <p:nvSpPr>
          <p:cNvPr id="3" name="Content Placeholder 2"/>
          <p:cNvSpPr>
            <a:spLocks noGrp="1"/>
          </p:cNvSpPr>
          <p:nvPr>
            <p:ph idx="1"/>
          </p:nvPr>
        </p:nvSpPr>
        <p:spPr>
          <a:xfrm>
            <a:off x="833415" y="983807"/>
            <a:ext cx="10327008" cy="5000303"/>
          </a:xfrm>
        </p:spPr>
        <p:txBody>
          <a:bodyPr/>
          <a:lstStyle/>
          <a:p>
            <a:r>
              <a:rPr lang="en-US" dirty="0"/>
              <a:t>The overall performance of a classifier, calculated over all possible thresholds, is given by the </a:t>
            </a:r>
            <a:r>
              <a:rPr lang="en-US" b="1" dirty="0"/>
              <a:t>area under the ROC curve </a:t>
            </a:r>
            <a:r>
              <a:rPr lang="en-US" dirty="0"/>
              <a:t>(AUC). </a:t>
            </a:r>
          </a:p>
          <a:p>
            <a:endParaRPr lang="en-US" sz="900" dirty="0"/>
          </a:p>
          <a:p>
            <a:r>
              <a:rPr lang="en-US" dirty="0"/>
              <a:t>An ideal ROC curve will hug the top left corner, so the larger the AUC the better the classifier. </a:t>
            </a:r>
          </a:p>
          <a:p>
            <a:endParaRPr lang="en-US" sz="900" dirty="0"/>
          </a:p>
          <a:p>
            <a:r>
              <a:rPr lang="en-US" dirty="0"/>
              <a:t>What is the worst case scenario for AUC? What is the best case? What is AUC if we independently just flip a [biased] coin to perform classification? </a:t>
            </a:r>
          </a:p>
          <a:p>
            <a:endParaRPr lang="en-US" sz="900" dirty="0"/>
          </a:p>
          <a:p>
            <a:r>
              <a:rPr lang="en-US" dirty="0"/>
              <a:t>This AUC then can be use to compare various approaches to classification: Logistic regression, </a:t>
            </a:r>
            <a:r>
              <a:rPr lang="en-US" i="1" dirty="0"/>
              <a:t>k</a:t>
            </a:r>
            <a:r>
              <a:rPr lang="en-US" dirty="0"/>
              <a:t>-NN, Decision Trees (to come), etc.</a:t>
            </a:r>
            <a:endParaRPr lang="en-US" dirty="0">
              <a:effectLst/>
            </a:endParaRPr>
          </a:p>
        </p:txBody>
      </p:sp>
    </p:spTree>
    <p:extLst>
      <p:ext uri="{BB962C8B-B14F-4D97-AF65-F5344CB8AC3E}">
        <p14:creationId xmlns:p14="http://schemas.microsoft.com/office/powerpoint/2010/main" val="2165336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6" name="Picture 5">
            <a:extLst>
              <a:ext uri="{FF2B5EF4-FFF2-40B4-BE49-F238E27FC236}">
                <a16:creationId xmlns:a16="http://schemas.microsoft.com/office/drawing/2014/main" id="{6C388C7B-D505-EA40-BA4C-91B02C75AEFD}"/>
              </a:ext>
            </a:extLst>
          </p:cNvPr>
          <p:cNvPicPr>
            <a:picLocks noChangeAspect="1"/>
          </p:cNvPicPr>
          <p:nvPr/>
        </p:nvPicPr>
        <p:blipFill>
          <a:blip r:embed="rId2"/>
          <a:stretch>
            <a:fillRect/>
          </a:stretch>
        </p:blipFill>
        <p:spPr>
          <a:xfrm>
            <a:off x="211421" y="1739540"/>
            <a:ext cx="11769157" cy="3067493"/>
          </a:xfrm>
          <a:prstGeom prst="rect">
            <a:avLst/>
          </a:prstGeom>
        </p:spPr>
      </p:pic>
    </p:spTree>
    <p:extLst>
      <p:ext uri="{BB962C8B-B14F-4D97-AF65-F5344CB8AC3E}">
        <p14:creationId xmlns:p14="http://schemas.microsoft.com/office/powerpoint/2010/main" val="1763060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689399"/>
            <a:ext cx="10868255" cy="4184276"/>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(HD) based on Age for women and the same model for men.  </a:t>
            </a:r>
          </a:p>
        </p:txBody>
      </p:sp>
      <p:pic>
        <p:nvPicPr>
          <p:cNvPr id="4" name="Picture 3">
            <a:extLst>
              <a:ext uri="{FF2B5EF4-FFF2-40B4-BE49-F238E27FC236}">
                <a16:creationId xmlns:a16="http://schemas.microsoft.com/office/drawing/2014/main" id="{F779EC05-A72A-BC4C-8249-870D66825001}"/>
              </a:ext>
            </a:extLst>
          </p:cNvPr>
          <p:cNvPicPr>
            <a:picLocks noChangeAspect="1"/>
          </p:cNvPicPr>
          <p:nvPr/>
        </p:nvPicPr>
        <p:blipFill>
          <a:blip r:embed="rId2"/>
          <a:stretch>
            <a:fillRect/>
          </a:stretch>
        </p:blipFill>
        <p:spPr>
          <a:xfrm>
            <a:off x="349292" y="1175866"/>
            <a:ext cx="11701669" cy="321474"/>
          </a:xfrm>
          <a:prstGeom prst="rect">
            <a:avLst/>
          </a:prstGeom>
        </p:spPr>
      </p:pic>
    </p:spTree>
    <p:extLst>
      <p:ext uri="{BB962C8B-B14F-4D97-AF65-F5344CB8AC3E}">
        <p14:creationId xmlns:p14="http://schemas.microsoft.com/office/powerpoint/2010/main" val="86867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207131"/>
            <a:ext cx="10868255" cy="4666544"/>
          </a:xfrm>
        </p:spPr>
        <p:txBody>
          <a:bodyPr/>
          <a:lstStyle/>
          <a:p>
            <a:pPr marL="457200" indent="-457200">
              <a:spcAft>
                <a:spcPts val="1800"/>
              </a:spcAft>
              <a:buFont typeface="+mj-lt"/>
              <a:buAutoNum type="arabicPeriod" startAt="2"/>
            </a:pPr>
            <a:r>
              <a:rPr lang="en-US" sz="2400" dirty="0"/>
              <a:t>Interpret the results of this model.  What does the coefficient for the interaction term represent?</a:t>
            </a:r>
          </a:p>
          <a:p>
            <a:pPr marL="457200" indent="-457200">
              <a:spcAft>
                <a:spcPts val="1800"/>
              </a:spcAft>
              <a:buFont typeface="+mj-lt"/>
              <a:buAutoNum type="arabicPeriod" startAt="2"/>
            </a:pPr>
            <a:endParaRPr lang="en-US" sz="2400" dirty="0"/>
          </a:p>
          <a:p>
            <a:pPr marL="457200" indent="-457200">
              <a:spcAft>
                <a:spcPts val="1800"/>
              </a:spcAft>
              <a:buFont typeface="+mj-lt"/>
              <a:buAutoNum type="arabicPeriod" startAt="2"/>
            </a:pPr>
            <a:endParaRPr lang="en-US" sz="2400" dirty="0"/>
          </a:p>
          <a:p>
            <a:pPr marL="457200" indent="-457200">
              <a:spcAft>
                <a:spcPts val="1800"/>
              </a:spcAft>
              <a:buFont typeface="+mj-lt"/>
              <a:buAutoNum type="arabicPeriod" startAt="2"/>
            </a:pPr>
            <a:r>
              <a:rPr lang="en-US" sz="2400" dirty="0"/>
              <a:t>Estimate the odds ratio of HD comparing men to women using this model [trick question].</a:t>
            </a:r>
          </a:p>
        </p:txBody>
      </p:sp>
      <p:pic>
        <p:nvPicPr>
          <p:cNvPr id="5" name="Picture 4">
            <a:extLst>
              <a:ext uri="{FF2B5EF4-FFF2-40B4-BE49-F238E27FC236}">
                <a16:creationId xmlns:a16="http://schemas.microsoft.com/office/drawing/2014/main" id="{0B13A6E8-85E2-7246-86F1-09FCED15237F}"/>
              </a:ext>
            </a:extLst>
          </p:cNvPr>
          <p:cNvPicPr>
            <a:picLocks noChangeAspect="1"/>
          </p:cNvPicPr>
          <p:nvPr/>
        </p:nvPicPr>
        <p:blipFill>
          <a:blip r:embed="rId2"/>
          <a:stretch>
            <a:fillRect/>
          </a:stretch>
        </p:blipFill>
        <p:spPr>
          <a:xfrm>
            <a:off x="0" y="852639"/>
            <a:ext cx="12192000" cy="354492"/>
          </a:xfrm>
          <a:prstGeom prst="rect">
            <a:avLst/>
          </a:prstGeom>
        </p:spPr>
      </p:pic>
    </p:spTree>
    <p:extLst>
      <p:ext uri="{BB962C8B-B14F-4D97-AF65-F5344CB8AC3E}">
        <p14:creationId xmlns:p14="http://schemas.microsoft.com/office/powerpoint/2010/main" val="292778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4272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91287" y="960617"/>
                <a:ext cx="10857015" cy="4421570"/>
              </a:xfrm>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Recall, the logistic regression model statement from last week:</a:t>
                </a:r>
              </a:p>
              <a:p>
                <a:pPr>
                  <a:spcAft>
                    <a:spcPts val="1800"/>
                  </a:spcAft>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=1)</m:t>
                                  </m:r>
                                </m:num>
                                <m:den>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=0)</m:t>
                                  </m:r>
                                </m:den>
                              </m:f>
                              <m:r>
                                <a:rPr lang="en-US" sz="2400" i="1">
                                  <a:latin typeface="Cambria Math" panose="02040503050406030204" pitchFamily="18" charset="0"/>
                                </a:rPr>
                                <m:t> </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m:t>
                          </m:r>
                        </m:sub>
                      </m:sSub>
                    </m:oMath>
                  </m:oMathPara>
                </a14:m>
                <a:endParaRPr lang="en-US" sz="2400" dirty="0"/>
              </a:p>
              <a:p>
                <a:pPr>
                  <a:spcAft>
                    <a:spcPts val="1800"/>
                  </a:spcAft>
                </a:pPr>
                <a:r>
                  <a:rPr lang="en-US" sz="2400" dirty="0"/>
                  <a:t>If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𝑌</m:t>
                        </m:r>
                        <m:r>
                          <a:rPr lang="en-US" sz="2400" i="1">
                            <a:latin typeface="Cambria Math" charset="0"/>
                          </a:rPr>
                          <m:t>=1</m:t>
                        </m:r>
                      </m:e>
                    </m:d>
                    <m:r>
                      <a:rPr lang="en-US" sz="2400" b="0" i="1" smtClean="0">
                        <a:latin typeface="Cambria Math" panose="02040503050406030204" pitchFamily="18" charset="0"/>
                      </a:rPr>
                      <m:t>=0.5</m:t>
                    </m:r>
                  </m:oMath>
                </a14:m>
                <a:r>
                  <a:rPr lang="en-US" sz="2400" dirty="0"/>
                  <a:t>, then the odds is 1, and the log-odds is 0.  Thus the classification boundary that separates the estimated probabilities above 0.5 from below 0.5 is defined when we set: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𝑝</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𝑝</m:t>
                        </m:r>
                      </m:sub>
                    </m:sSub>
                    <m:r>
                      <a:rPr lang="en-US" sz="2400" i="1">
                        <a:latin typeface="Cambria Math" panose="02040503050406030204" pitchFamily="18" charset="0"/>
                      </a:rPr>
                      <m:t>=0</m:t>
                    </m:r>
                  </m:oMath>
                </a14:m>
                <a:r>
                  <a:rPr lang="en-US" sz="2400" dirty="0"/>
                  <a:t>.</a:t>
                </a:r>
              </a:p>
              <a:p>
                <a:pPr>
                  <a:spcAft>
                    <a:spcPts val="1800"/>
                  </a:spcAft>
                </a:pPr>
                <a:r>
                  <a:rPr lang="en-US" sz="2400" dirty="0"/>
                  <a:t>Thus logistic regression is said to lead to a </a:t>
                </a:r>
                <a:r>
                  <a:rPr lang="en-US" sz="2400" b="1" dirty="0"/>
                  <a:t>linear classification boundary.  </a:t>
                </a:r>
                <a:r>
                  <a:rPr lang="en-US" sz="2400" dirty="0"/>
                  <a:t>There is actually a lot more freedom in logistic regression’s classification boundary (the geometry is defined by the parameterization of your predictors!)</a:t>
                </a:r>
                <a:endParaRPr lang="en-US" sz="2400" b="1" dirty="0"/>
              </a:p>
              <a:p>
                <a:pPr>
                  <a:spcAft>
                    <a:spcPts val="1800"/>
                  </a:spcAft>
                </a:pPr>
                <a:endParaRPr lang="en-US" sz="2400" b="1" dirty="0"/>
              </a:p>
              <a:p>
                <a:pPr>
                  <a:spcAft>
                    <a:spcPts val="1800"/>
                  </a:spcAft>
                </a:pPr>
                <a:endParaRPr lang="en-US" sz="2400" dirty="0"/>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91287" y="960617"/>
                <a:ext cx="10857015" cy="4421570"/>
              </a:xfrm>
              <a:blipFill>
                <a:blip r:embed="rId2"/>
                <a:stretch>
                  <a:fillRect l="-818" t="-1146" r="-935" b="-22923"/>
                </a:stretch>
              </a:blipFill>
            </p:spPr>
            <p:txBody>
              <a:bodyPr/>
              <a:lstStyle/>
              <a:p>
                <a:r>
                  <a:rPr lang="en-US">
                    <a:noFill/>
                  </a:rPr>
                  <a:t> </a:t>
                </a:r>
              </a:p>
            </p:txBody>
          </p:sp>
        </mc:Fallback>
      </mc:AlternateContent>
    </p:spTree>
    <p:extLst>
      <p:ext uri="{BB962C8B-B14F-4D97-AF65-F5344CB8AC3E}">
        <p14:creationId xmlns:p14="http://schemas.microsoft.com/office/powerpoint/2010/main" val="309482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0865-593C-824B-BE40-E2ED38C6AB52}"/>
              </a:ext>
            </a:extLst>
          </p:cNvPr>
          <p:cNvSpPr>
            <a:spLocks noGrp="1"/>
          </p:cNvSpPr>
          <p:nvPr>
            <p:ph type="title"/>
          </p:nvPr>
        </p:nvSpPr>
        <p:spPr/>
        <p:txBody>
          <a:bodyPr/>
          <a:lstStyle/>
          <a:p>
            <a:r>
              <a:rPr lang="en-US" dirty="0"/>
              <a:t>Linear Classification Boundary Example</a:t>
            </a:r>
          </a:p>
        </p:txBody>
      </p:sp>
      <p:sp>
        <p:nvSpPr>
          <p:cNvPr id="4" name="Slide Number Placeholder 3">
            <a:extLst>
              <a:ext uri="{FF2B5EF4-FFF2-40B4-BE49-F238E27FC236}">
                <a16:creationId xmlns:a16="http://schemas.microsoft.com/office/drawing/2014/main" id="{18F19AD2-D747-8D40-957A-0FD36DD73B35}"/>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a:extLst>
              <a:ext uri="{FF2B5EF4-FFF2-40B4-BE49-F238E27FC236}">
                <a16:creationId xmlns:a16="http://schemas.microsoft.com/office/drawing/2014/main" id="{EC1E727F-B7EF-B64E-8EB9-B486AA6A4A9A}"/>
              </a:ext>
            </a:extLst>
          </p:cNvPr>
          <p:cNvPicPr>
            <a:picLocks noChangeAspect="1"/>
          </p:cNvPicPr>
          <p:nvPr/>
        </p:nvPicPr>
        <p:blipFill>
          <a:blip r:embed="rId2"/>
          <a:stretch>
            <a:fillRect/>
          </a:stretch>
        </p:blipFill>
        <p:spPr>
          <a:xfrm>
            <a:off x="2374412" y="1306634"/>
            <a:ext cx="6769588" cy="4376617"/>
          </a:xfrm>
          <a:prstGeom prst="rect">
            <a:avLst/>
          </a:prstGeom>
        </p:spPr>
      </p:pic>
    </p:spTree>
    <p:extLst>
      <p:ext uri="{BB962C8B-B14F-4D97-AF65-F5344CB8AC3E}">
        <p14:creationId xmlns:p14="http://schemas.microsoft.com/office/powerpoint/2010/main" val="1565289744"/>
      </p:ext>
    </p:extLst>
  </p:cSld>
  <p:clrMapOvr>
    <a:masterClrMapping/>
  </p:clrMapOvr>
</p:sld>
</file>

<file path=ppt/theme/theme1.xml><?xml version="1.0" encoding="utf-8"?>
<a:theme xmlns:a="http://schemas.openxmlformats.org/drawingml/2006/main" name="1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2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Lecture3_Inference_Bootstrap</Template>
  <TotalTime>4568</TotalTime>
  <Words>1993</Words>
  <Application>Microsoft Macintosh PowerPoint</Application>
  <PresentationFormat>Widescreen</PresentationFormat>
  <Paragraphs>196</Paragraphs>
  <Slides>34</Slides>
  <Notes>2</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34</vt:i4>
      </vt:variant>
    </vt:vector>
  </HeadingPairs>
  <TitlesOfParts>
    <vt:vector size="46" baseType="lpstr">
      <vt:lpstr>Arial</vt:lpstr>
      <vt:lpstr>Calibri</vt:lpstr>
      <vt:lpstr>Calibri Light</vt:lpstr>
      <vt:lpstr>Cambria Math</vt:lpstr>
      <vt:lpstr>Karla</vt:lpstr>
      <vt:lpstr>1_GEC_template</vt:lpstr>
      <vt:lpstr>2_GEC_template</vt:lpstr>
      <vt:lpstr>GEC_template</vt:lpstr>
      <vt:lpstr>Custom Design</vt:lpstr>
      <vt:lpstr>1_Custom Design</vt:lpstr>
      <vt:lpstr>2_Custom Design</vt:lpstr>
      <vt:lpstr>3_Custom Design</vt:lpstr>
      <vt:lpstr>Lecture 17: Logistic Regression II </vt:lpstr>
      <vt:lpstr>Lecture Outline</vt:lpstr>
      <vt:lpstr>Interactions in Multiple Logistic Regression</vt:lpstr>
      <vt:lpstr>Interpreting Multiple Logistic Regression: an Example</vt:lpstr>
      <vt:lpstr>Some questions</vt:lpstr>
      <vt:lpstr>Some questions</vt:lpstr>
      <vt:lpstr>Classification Boundaries</vt:lpstr>
      <vt:lpstr>Classification boundaries</vt:lpstr>
      <vt:lpstr>Linear Classification Boundary Example</vt:lpstr>
      <vt:lpstr>Classification Boundary: a complicated example</vt:lpstr>
      <vt:lpstr>Geometry of 2D Classification in Logistic Regression: an Example</vt:lpstr>
      <vt:lpstr>2D Classification in Logistic Regression: an Example</vt:lpstr>
      <vt:lpstr>Regularization in Logistic Regression </vt:lpstr>
      <vt:lpstr>Review: Regularization in Linear Regression</vt:lpstr>
      <vt:lpstr>Review: Regularization in Linear Regression</vt:lpstr>
      <vt:lpstr>Recall: Loss function in Logistic Regression</vt:lpstr>
      <vt:lpstr>Regularization in Logistic Regression</vt:lpstr>
      <vt:lpstr>Regularization in Logistic Regression: an Example </vt:lpstr>
      <vt:lpstr>Regularization in Logistic Regression: tuning λ</vt:lpstr>
      <vt:lpstr>Regularized Decision Boundaries</vt:lpstr>
      <vt:lpstr>Bayes Theorem, Misclassification Rates,  False Positives and Negatives</vt:lpstr>
      <vt:lpstr>Bayes’ Theorem </vt:lpstr>
      <vt:lpstr>Diagnostic Testing </vt:lpstr>
      <vt:lpstr>Diagnostic Testing (cont.) </vt:lpstr>
      <vt:lpstr>Diagnostic Testing </vt:lpstr>
      <vt:lpstr>Why do we care?</vt:lpstr>
      <vt:lpstr>Error in Classification</vt:lpstr>
      <vt:lpstr>Confusion matrix</vt:lpstr>
      <vt:lpstr>Bayes’ Classifier Choice </vt:lpstr>
      <vt:lpstr>Other Confusion tables </vt:lpstr>
      <vt:lpstr>ROC Curves and Area-Under-the-Curve</vt:lpstr>
      <vt:lpstr>ROC Curves </vt:lpstr>
      <vt:lpstr>ROC Curve Example </vt:lpstr>
      <vt:lpstr>AUC for measuring classifier performance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in Linear Regression Part C: Evaluating Significance of Predictors  </dc:title>
  <dc:creator>Protopapas, Pavlos</dc:creator>
  <cp:lastModifiedBy>Rader, Kevin A.</cp:lastModifiedBy>
  <cp:revision>83</cp:revision>
  <cp:lastPrinted>2020-10-14T03:57:39Z</cp:lastPrinted>
  <dcterms:created xsi:type="dcterms:W3CDTF">2020-08-27T04:52:37Z</dcterms:created>
  <dcterms:modified xsi:type="dcterms:W3CDTF">2020-10-14T12:52:18Z</dcterms:modified>
</cp:coreProperties>
</file>